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6"/>
  </p:notesMasterIdLst>
  <p:handoutMasterIdLst>
    <p:handoutMasterId r:id="rId47"/>
  </p:handoutMasterIdLst>
  <p:sldIdLst>
    <p:sldId id="256" r:id="rId2"/>
    <p:sldId id="257" r:id="rId3"/>
    <p:sldId id="346" r:id="rId4"/>
    <p:sldId id="347" r:id="rId5"/>
    <p:sldId id="366" r:id="rId6"/>
    <p:sldId id="368" r:id="rId7"/>
    <p:sldId id="274" r:id="rId8"/>
    <p:sldId id="287" r:id="rId9"/>
    <p:sldId id="370" r:id="rId10"/>
    <p:sldId id="328" r:id="rId11"/>
    <p:sldId id="288" r:id="rId12"/>
    <p:sldId id="371" r:id="rId13"/>
    <p:sldId id="275" r:id="rId14"/>
    <p:sldId id="276" r:id="rId15"/>
    <p:sldId id="295" r:id="rId16"/>
    <p:sldId id="296" r:id="rId17"/>
    <p:sldId id="305" r:id="rId18"/>
    <p:sldId id="306" r:id="rId19"/>
    <p:sldId id="297" r:id="rId20"/>
    <p:sldId id="307" r:id="rId21"/>
    <p:sldId id="308" r:id="rId22"/>
    <p:sldId id="317" r:id="rId23"/>
    <p:sldId id="318" r:id="rId24"/>
    <p:sldId id="319" r:id="rId25"/>
    <p:sldId id="320" r:id="rId26"/>
    <p:sldId id="321" r:id="rId27"/>
    <p:sldId id="367" r:id="rId28"/>
    <p:sldId id="357" r:id="rId29"/>
    <p:sldId id="359" r:id="rId30"/>
    <p:sldId id="372" r:id="rId31"/>
    <p:sldId id="373" r:id="rId32"/>
    <p:sldId id="374" r:id="rId33"/>
    <p:sldId id="375" r:id="rId34"/>
    <p:sldId id="376" r:id="rId35"/>
    <p:sldId id="377" r:id="rId36"/>
    <p:sldId id="360" r:id="rId37"/>
    <p:sldId id="361" r:id="rId38"/>
    <p:sldId id="362" r:id="rId39"/>
    <p:sldId id="378" r:id="rId40"/>
    <p:sldId id="379" r:id="rId41"/>
    <p:sldId id="363" r:id="rId42"/>
    <p:sldId id="304" r:id="rId43"/>
    <p:sldId id="364" r:id="rId44"/>
    <p:sldId id="365" r:id="rId4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00CC"/>
    <a:srgbClr val="031AF7"/>
    <a:srgbClr val="000000"/>
    <a:srgbClr val="8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313" autoAdjust="0"/>
  </p:normalViewPr>
  <p:slideViewPr>
    <p:cSldViewPr>
      <p:cViewPr varScale="1">
        <p:scale>
          <a:sx n="92" d="100"/>
          <a:sy n="92" d="100"/>
        </p:scale>
        <p:origin x="-2184" y="-10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CBC1320-08EE-491A-A840-A58160E9C5B0}" type="datetimeFigureOut">
              <a:rPr lang="en-US" smtClean="0"/>
              <a:t>11/9/2012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4B0B2A2-3299-4B1E-A92B-2C0A281E118A}" type="slidenum">
              <a:rPr lang="en-US" smtClean="0"/>
              <a:t>‹#›</a:t>
            </a:fld>
            <a:endParaRPr lang="en-US"/>
          </a:p>
        </p:txBody>
      </p:sp>
    </p:spTree>
    <p:extLst>
      <p:ext uri="{BB962C8B-B14F-4D97-AF65-F5344CB8AC3E}">
        <p14:creationId xmlns:p14="http://schemas.microsoft.com/office/powerpoint/2010/main" val="19892610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5E1DD27-2BD9-47CF-8AF0-0FB9FC486B9E}" type="datetimeFigureOut">
              <a:rPr lang="en-US" smtClean="0"/>
              <a:t>11/9/2012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B68183D-B5A9-4180-BA5E-05E20A479035}" type="slidenum">
              <a:rPr lang="en-US" smtClean="0"/>
              <a:t>‹#›</a:t>
            </a:fld>
            <a:endParaRPr lang="en-US"/>
          </a:p>
        </p:txBody>
      </p:sp>
    </p:spTree>
    <p:extLst>
      <p:ext uri="{BB962C8B-B14F-4D97-AF65-F5344CB8AC3E}">
        <p14:creationId xmlns:p14="http://schemas.microsoft.com/office/powerpoint/2010/main" val="38794621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 I am going to present our work on a new edge-preserving filtering method and its application on single image </a:t>
            </a:r>
            <a:r>
              <a:rPr lang="en-US" sz="1200" kern="1200" dirty="0" err="1" smtClean="0">
                <a:solidFill>
                  <a:schemeClr val="tx1"/>
                </a:solidFill>
                <a:effectLst/>
                <a:latin typeface="+mn-lt"/>
                <a:ea typeface="+mn-ea"/>
                <a:cs typeface="+mn-cs"/>
              </a:rPr>
              <a:t>dehazing</a:t>
            </a:r>
            <a:r>
              <a:rPr lang="en-US" sz="1200" kern="1200" dirty="0" smtClean="0">
                <a:solidFill>
                  <a:schemeClr val="tx1"/>
                </a:solidFill>
                <a:effectLst/>
                <a:latin typeface="+mn-lt"/>
                <a:ea typeface="+mn-ea"/>
                <a:cs typeface="+mn-cs"/>
              </a:rPr>
              <a:t>. [click].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a:t>
            </a:fld>
            <a:endParaRPr lang="en-US"/>
          </a:p>
        </p:txBody>
      </p:sp>
    </p:spTree>
    <p:extLst>
      <p:ext uri="{BB962C8B-B14F-4D97-AF65-F5344CB8AC3E}">
        <p14:creationId xmlns:p14="http://schemas.microsoft.com/office/powerpoint/2010/main" val="26403666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Smaller sigma range, smoothness not enough. Larger sigma range, edge blurred. Well, our method solves this problem. For</a:t>
            </a:r>
            <a:r>
              <a:rPr lang="en-US" sz="1200" kern="1200" baseline="0" dirty="0" smtClean="0">
                <a:solidFill>
                  <a:schemeClr val="tx1"/>
                </a:solidFill>
                <a:effectLst/>
                <a:latin typeface="+mn-lt"/>
                <a:ea typeface="+mn-ea"/>
                <a:cs typeface="+mn-cs"/>
              </a:rPr>
              <a:t> example </a:t>
            </a:r>
            <a:r>
              <a:rPr lang="en-US" sz="1200" kern="1200" dirty="0" smtClean="0">
                <a:solidFill>
                  <a:schemeClr val="tx1"/>
                </a:solidFill>
                <a:effectLst/>
                <a:latin typeface="+mn-lt"/>
                <a:ea typeface="+mn-ea"/>
                <a:cs typeface="+mn-cs"/>
              </a:rPr>
              <a:t>[click].</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BB68183D-B5A9-4180-BA5E-05E20A479035}" type="slidenum">
              <a:rPr lang="en-US" smtClean="0"/>
              <a:t>10</a:t>
            </a:fld>
            <a:endParaRPr lang="en-US"/>
          </a:p>
        </p:txBody>
      </p:sp>
    </p:spTree>
    <p:extLst>
      <p:ext uri="{BB962C8B-B14F-4D97-AF65-F5344CB8AC3E}">
        <p14:creationId xmlns:p14="http://schemas.microsoft.com/office/powerpoint/2010/main" val="1717100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 result.</a:t>
            </a:r>
            <a:r>
              <a:rPr lang="en-US" baseline="0" dirty="0" smtClean="0"/>
              <a:t>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11</a:t>
            </a:fld>
            <a:endParaRPr lang="en-US"/>
          </a:p>
        </p:txBody>
      </p:sp>
    </p:spTree>
    <p:extLst>
      <p:ext uri="{BB962C8B-B14F-4D97-AF65-F5344CB8AC3E}">
        <p14:creationId xmlns:p14="http://schemas.microsoft.com/office/powerpoint/2010/main" val="26299742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 our result. The idea is. [click]</a:t>
            </a:r>
          </a:p>
          <a:p>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12</a:t>
            </a:fld>
            <a:endParaRPr lang="en-US"/>
          </a:p>
        </p:txBody>
      </p:sp>
    </p:spTree>
    <p:extLst>
      <p:ext uri="{BB962C8B-B14F-4D97-AF65-F5344CB8AC3E}">
        <p14:creationId xmlns:p14="http://schemas.microsoft.com/office/powerpoint/2010/main" val="4066957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For each pixel p, we want to find the optimal pixel</a:t>
            </a:r>
            <a:r>
              <a:rPr lang="en-US" baseline="0" dirty="0" smtClean="0"/>
              <a:t> intensity such that the aggregation of neighboring pixels on a certain cost function is minimized. This is somewhat similar to energy </a:t>
            </a:r>
            <a:r>
              <a:rPr lang="en-US" baseline="0" dirty="0" smtClean="0"/>
              <a:t>minimization approach. </a:t>
            </a:r>
            <a:r>
              <a:rPr lang="en-US" baseline="0" dirty="0" smtClean="0"/>
              <a:t>But here we will explore it in another perspective. </a:t>
            </a:r>
            <a:r>
              <a:rPr lang="en-US" baseline="0" dirty="0" smtClean="0"/>
              <a:t>A reminder: [click] the </a:t>
            </a:r>
            <a:r>
              <a:rPr lang="en-US" baseline="0" dirty="0" smtClean="0"/>
              <a:t>weighting function can be just </a:t>
            </a:r>
            <a:r>
              <a:rPr lang="en-US" baseline="0" dirty="0" smtClean="0"/>
              <a:t>borrowed from Gaussian </a:t>
            </a:r>
            <a:r>
              <a:rPr lang="en-US" baseline="0" dirty="0" smtClean="0"/>
              <a:t>or bilateral filter</a:t>
            </a:r>
            <a:r>
              <a:rPr lang="en-US" baseline="0" dirty="0" smtClean="0"/>
              <a:t>. We will use this property later. </a:t>
            </a:r>
            <a:r>
              <a:rPr lang="en-US" baseline="0" dirty="0" smtClean="0"/>
              <a:t>Let’s first see a simple example.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13</a:t>
            </a:fld>
            <a:endParaRPr lang="en-US"/>
          </a:p>
        </p:txBody>
      </p:sp>
    </p:spTree>
    <p:extLst>
      <p:ext uri="{BB962C8B-B14F-4D97-AF65-F5344CB8AC3E}">
        <p14:creationId xmlns:p14="http://schemas.microsoft.com/office/powerpoint/2010/main" val="16423198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Let the cost function be the power</a:t>
            </a:r>
            <a:r>
              <a:rPr lang="en-US" baseline="0" dirty="0" smtClean="0"/>
              <a:t> function, and the weighting function to be a constant. Then our framework becomes this form. That is, given a pixel p [click] and its neighboring pixels [click], we want to find the optimal x* as the output filtered value </a:t>
            </a:r>
            <a:r>
              <a:rPr lang="en-US" baseline="0" dirty="0" err="1" smtClean="0"/>
              <a:t>Jp</a:t>
            </a:r>
            <a:r>
              <a:rPr lang="en-US" baseline="0" dirty="0" smtClean="0"/>
              <a:t>.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14</a:t>
            </a:fld>
            <a:endParaRPr lang="en-US"/>
          </a:p>
        </p:txBody>
      </p:sp>
    </p:spTree>
    <p:extLst>
      <p:ext uri="{BB962C8B-B14F-4D97-AF65-F5344CB8AC3E}">
        <p14:creationId xmlns:p14="http://schemas.microsoft.com/office/powerpoint/2010/main" val="38449079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[click]. </a:t>
            </a:r>
          </a:p>
          <a:p>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15</a:t>
            </a:fld>
            <a:endParaRPr lang="en-US"/>
          </a:p>
        </p:txBody>
      </p:sp>
    </p:spTree>
    <p:extLst>
      <p:ext uri="{BB962C8B-B14F-4D97-AF65-F5344CB8AC3E}">
        <p14:creationId xmlns:p14="http://schemas.microsoft.com/office/powerpoint/2010/main" val="2190594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Let’s see. If alpha equals to two, then</a:t>
            </a:r>
            <a:r>
              <a:rPr lang="en-US" baseline="0" dirty="0" smtClean="0"/>
              <a:t> the objective function is in quadratic form and the optimization problem can be solved in closed-form. It turns out that the optimal value x* for p is the average of all neighboring pixels of p. [click]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16</a:t>
            </a:fld>
            <a:endParaRPr lang="en-US"/>
          </a:p>
        </p:txBody>
      </p:sp>
    </p:spTree>
    <p:extLst>
      <p:ext uri="{BB962C8B-B14F-4D97-AF65-F5344CB8AC3E}">
        <p14:creationId xmlns:p14="http://schemas.microsoft.com/office/powerpoint/2010/main" val="17540201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alpha equals to one, well, the problem is a</a:t>
            </a:r>
            <a:r>
              <a:rPr lang="en-US" baseline="0" dirty="0" smtClean="0"/>
              <a:t> little harder to solve. But you can find the answer from some mathematical books that the solution to this problem turns out to be the median (of all neighboring pixels). In this case, since the neighboring pixels with higher intensity are more than the lower ones, the median is close to the higher intensity level. [click]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17</a:t>
            </a:fld>
            <a:endParaRPr lang="en-US"/>
          </a:p>
        </p:txBody>
      </p:sp>
    </p:spTree>
    <p:extLst>
      <p:ext uri="{BB962C8B-B14F-4D97-AF65-F5344CB8AC3E}">
        <p14:creationId xmlns:p14="http://schemas.microsoft.com/office/powerpoint/2010/main" val="34177649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Well, then how about alpha equals to point five?</a:t>
            </a:r>
            <a:r>
              <a:rPr lang="en-US" baseline="0" dirty="0" smtClean="0"/>
              <a:t> Let’s consider the curve of the power function when alpha equals to point five. [click] Intuitively, unlike the quadratic curve, it doesn’t penalize too much for large costs. So it is not likely to be somewhere in between the two intensity levels like when alpha equals to two. Actually, the result turns out to be like this. [click]. It’s more likely to be near the pixels with large population.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18</a:t>
            </a:fld>
            <a:endParaRPr lang="en-US"/>
          </a:p>
        </p:txBody>
      </p:sp>
    </p:spTree>
    <p:extLst>
      <p:ext uri="{BB962C8B-B14F-4D97-AF65-F5344CB8AC3E}">
        <p14:creationId xmlns:p14="http://schemas.microsoft.com/office/powerpoint/2010/main" val="19903190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full picture,</a:t>
            </a:r>
            <a:r>
              <a:rPr lang="en-US" baseline="0" dirty="0" smtClean="0"/>
              <a:t> this is when alpha equals to two. [click] Alpha equals to one. [click] Alpha equals to point five. Well, it seems that when alpha is smaller than two, the filtering is more likely to be edge-preserving. To recap, actually, when alpha equals to two, [click] the filtering is just the box filtering. And it is the median filtering when alpha equals to one. [click]. Note that median filtering is somewhat a kind of edge-preserving filter. And what’s it when alpha equals to point five. [click] I don’t know. Let’s turn back to our original formulation.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19</a:t>
            </a:fld>
            <a:endParaRPr lang="en-US"/>
          </a:p>
        </p:txBody>
      </p:sp>
    </p:spTree>
    <p:extLst>
      <p:ext uri="{BB962C8B-B14F-4D97-AF65-F5344CB8AC3E}">
        <p14:creationId xmlns:p14="http://schemas.microsoft.com/office/powerpoint/2010/main" val="17170002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Specifically, first, I am going to spend most of my time on introducing our proposed filtering framework. Then, I will present its application on the single image </a:t>
            </a:r>
            <a:r>
              <a:rPr lang="en-US" sz="1200" kern="1200" dirty="0" err="1" smtClean="0">
                <a:solidFill>
                  <a:schemeClr val="tx1"/>
                </a:solidFill>
                <a:effectLst/>
                <a:latin typeface="+mn-lt"/>
                <a:ea typeface="+mn-ea"/>
                <a:cs typeface="+mn-cs"/>
              </a:rPr>
              <a:t>dehazing</a:t>
            </a:r>
            <a:r>
              <a:rPr lang="en-US" sz="1200" kern="1200" dirty="0" smtClean="0">
                <a:solidFill>
                  <a:schemeClr val="tx1"/>
                </a:solidFill>
                <a:effectLst/>
                <a:latin typeface="+mn-lt"/>
                <a:ea typeface="+mn-ea"/>
                <a:cs typeface="+mn-cs"/>
              </a:rPr>
              <a:t>, that is, to enhance the visibility of photos in presence of fog or haze. OK. Let’s first start from the well-known Gaussian filtering.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a:t>
            </a:fld>
            <a:endParaRPr lang="en-US"/>
          </a:p>
        </p:txBody>
      </p:sp>
    </p:spTree>
    <p:extLst>
      <p:ext uri="{BB962C8B-B14F-4D97-AF65-F5344CB8AC3E}">
        <p14:creationId xmlns:p14="http://schemas.microsoft.com/office/powerpoint/2010/main" val="41057493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we mentioned</a:t>
            </a:r>
            <a:r>
              <a:rPr lang="en-US" baseline="0" dirty="0" smtClean="0"/>
              <a:t> before, the aggregation using different weighting functions can be borrowed from traditional filters such as Gaussian or bilateral filter, [click], we can simply rewrite our formulation like this. [click] The script F operator here refers to any local-neighborhood-aggregation-based filter. For now, let’s just consider a specific form of the cost function, the power function.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20</a:t>
            </a:fld>
            <a:endParaRPr lang="en-US"/>
          </a:p>
        </p:txBody>
      </p:sp>
    </p:spTree>
    <p:extLst>
      <p:ext uri="{BB962C8B-B14F-4D97-AF65-F5344CB8AC3E}">
        <p14:creationId xmlns:p14="http://schemas.microsoft.com/office/powerpoint/2010/main" val="410055145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It’s like this. </a:t>
            </a:r>
            <a:r>
              <a:rPr lang="en-US" baseline="0" dirty="0" smtClean="0"/>
              <a:t>One most important property of using this power cost function is that, </a:t>
            </a:r>
            <a:r>
              <a:rPr lang="en-US" baseline="0" dirty="0" smtClean="0"/>
              <a:t>[click] when </a:t>
            </a:r>
            <a:r>
              <a:rPr lang="en-US" baseline="0" dirty="0" smtClean="0"/>
              <a:t>alpha is less than two, no matter what the F operator is, the filtering will be edge-preserving! [click] And of course when alpha equals to two, it is just the F operator itself. But that’s not what we are interested in. Let’s see an example.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21</a:t>
            </a:fld>
            <a:endParaRPr lang="en-US"/>
          </a:p>
        </p:txBody>
      </p:sp>
    </p:spTree>
    <p:extLst>
      <p:ext uri="{BB962C8B-B14F-4D97-AF65-F5344CB8AC3E}">
        <p14:creationId xmlns:p14="http://schemas.microsoft.com/office/powerpoint/2010/main" val="1015596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Input image. [click] Gaussian filtered.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22</a:t>
            </a:fld>
            <a:endParaRPr lang="en-US"/>
          </a:p>
        </p:txBody>
      </p:sp>
    </p:spTree>
    <p:extLst>
      <p:ext uri="{BB962C8B-B14F-4D97-AF65-F5344CB8AC3E}">
        <p14:creationId xmlns:p14="http://schemas.microsoft.com/office/powerpoint/2010/main" val="2862709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 Gaussian filtered result using our framework when alpha equals to point five.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23</a:t>
            </a:fld>
            <a:endParaRPr lang="en-US"/>
          </a:p>
        </p:txBody>
      </p:sp>
    </p:spTree>
    <p:extLst>
      <p:ext uri="{BB962C8B-B14F-4D97-AF65-F5344CB8AC3E}">
        <p14:creationId xmlns:p14="http://schemas.microsoft.com/office/powerpoint/2010/main" val="24122579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Bilateral filtered result.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24</a:t>
            </a:fld>
            <a:endParaRPr lang="en-US"/>
          </a:p>
        </p:txBody>
      </p:sp>
    </p:spTree>
    <p:extLst>
      <p:ext uri="{BB962C8B-B14F-4D97-AF65-F5344CB8AC3E}">
        <p14:creationId xmlns:p14="http://schemas.microsoft.com/office/powerpoint/2010/main" val="172454805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And</a:t>
            </a:r>
            <a:r>
              <a:rPr lang="en-US" baseline="0" dirty="0" smtClean="0"/>
              <a:t> the Bilateral filtered result using our framework when alpha equals to point five. [click]</a:t>
            </a:r>
            <a:endParaRPr lang="en-US" dirty="0" smtClean="0"/>
          </a:p>
          <a:p>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25</a:t>
            </a:fld>
            <a:endParaRPr lang="en-US"/>
          </a:p>
        </p:txBody>
      </p:sp>
    </p:spTree>
    <p:extLst>
      <p:ext uri="{BB962C8B-B14F-4D97-AF65-F5344CB8AC3E}">
        <p14:creationId xmlns:p14="http://schemas.microsoft.com/office/powerpoint/2010/main" val="27578511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comparison of the result.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26</a:t>
            </a:fld>
            <a:endParaRPr lang="en-US"/>
          </a:p>
        </p:txBody>
      </p:sp>
    </p:spTree>
    <p:extLst>
      <p:ext uri="{BB962C8B-B14F-4D97-AF65-F5344CB8AC3E}">
        <p14:creationId xmlns:p14="http://schemas.microsoft.com/office/powerpoint/2010/main" val="28377633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 next let’s see how to apply it on </a:t>
            </a:r>
            <a:r>
              <a:rPr lang="en-US" dirty="0" err="1" smtClean="0"/>
              <a:t>dehazing</a:t>
            </a:r>
            <a:r>
              <a:rPr lang="en-US" dirty="0" smtClean="0"/>
              <a:t> application</a:t>
            </a:r>
            <a:r>
              <a:rPr lang="en-US" baseline="0" dirty="0" smtClean="0"/>
              <a:t>.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27</a:t>
            </a:fld>
            <a:endParaRPr lang="en-US"/>
          </a:p>
        </p:txBody>
      </p:sp>
    </p:spTree>
    <p:extLst>
      <p:ext uri="{BB962C8B-B14F-4D97-AF65-F5344CB8AC3E}">
        <p14:creationId xmlns:p14="http://schemas.microsoft.com/office/powerpoint/2010/main" val="32954316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widely used model for the formation of haze image is like this: [click] the haze image, is the actual</a:t>
            </a:r>
            <a:r>
              <a:rPr lang="en-US" baseline="0" dirty="0" smtClean="0"/>
              <a:t> scene image without haze [click] attenuated by haze [click] and shifted by the color of atmospheric light [click]. The problem of single image </a:t>
            </a:r>
            <a:r>
              <a:rPr lang="en-US" baseline="0" dirty="0" err="1" smtClean="0"/>
              <a:t>dehazing</a:t>
            </a:r>
            <a:r>
              <a:rPr lang="en-US" baseline="0" dirty="0" smtClean="0"/>
              <a:t> is thus to restore the actual scene image J given only the haze image I.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28</a:t>
            </a:fld>
            <a:endParaRPr lang="en-US"/>
          </a:p>
        </p:txBody>
      </p:sp>
    </p:spTree>
    <p:extLst>
      <p:ext uri="{BB962C8B-B14F-4D97-AF65-F5344CB8AC3E}">
        <p14:creationId xmlns:p14="http://schemas.microsoft.com/office/powerpoint/2010/main" val="2616647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 problem</a:t>
            </a:r>
            <a:r>
              <a:rPr lang="en-US" baseline="0" dirty="0" smtClean="0"/>
              <a:t> is obviously ill-posed. Existing approaches for solving this problem is to first estimate the haze color A and the transmission map t by introducing some assumptions or priors. Note that the color A is a constant over all image pixels, and transmission map t is inversely proportional to the scene depth. Let’s see what are the commonly adopted assumptions and priors. First, dark channel, which is the erosion of the minimum color component of the input image, can be a rough estimate of one minus t. Second, the transmission map should be smooth except over large depth jumps. Three, the image has been white balanced thus the atmospheric light color is assumed to be full white.  Also, in this paper, we prefer the filtering-based approach since it is fast. </a:t>
            </a:r>
            <a:r>
              <a:rPr lang="en-US" dirty="0" smtClean="0"/>
              <a:t>Let’s first see the filtering-based </a:t>
            </a:r>
            <a:r>
              <a:rPr lang="en-US" dirty="0" err="1" smtClean="0"/>
              <a:t>dehazing</a:t>
            </a:r>
            <a:r>
              <a:rPr lang="en-US" dirty="0" smtClean="0"/>
              <a:t> algorithm</a:t>
            </a:r>
            <a:r>
              <a:rPr lang="en-US" baseline="0" dirty="0" smtClean="0"/>
              <a:t> proposed by Tarel. [click]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29</a:t>
            </a:fld>
            <a:endParaRPr lang="en-US"/>
          </a:p>
        </p:txBody>
      </p:sp>
    </p:spTree>
    <p:extLst>
      <p:ext uri="{BB962C8B-B14F-4D97-AF65-F5344CB8AC3E}">
        <p14:creationId xmlns:p14="http://schemas.microsoft.com/office/powerpoint/2010/main" val="1802498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Gaussian filtering is to perform a convolution on an image with a Gaussian kernel. [click]. That is, given a pixel p, its filtered value is the aggregation of neighboring pixels weighted by a spatial Gaussian function. </a:t>
            </a:r>
            <a:r>
              <a:rPr lang="en-US" sz="1200" kern="1200" baseline="0" dirty="0" smtClean="0">
                <a:solidFill>
                  <a:schemeClr val="tx1"/>
                </a:solidFill>
                <a:effectLst/>
                <a:latin typeface="+mn-lt"/>
                <a:ea typeface="+mn-ea"/>
                <a:cs typeface="+mn-cs"/>
              </a:rPr>
              <a:t>[click]. </a:t>
            </a:r>
            <a:r>
              <a:rPr lang="en-US" sz="1200" kern="1200" dirty="0" smtClean="0">
                <a:solidFill>
                  <a:schemeClr val="tx1"/>
                </a:solidFill>
                <a:effectLst/>
                <a:latin typeface="+mn-lt"/>
                <a:ea typeface="+mn-ea"/>
                <a:cs typeface="+mn-cs"/>
              </a:rPr>
              <a:t>The effect</a:t>
            </a:r>
            <a:r>
              <a:rPr lang="en-US" sz="1200" kern="1200" baseline="0" dirty="0" smtClean="0">
                <a:solidFill>
                  <a:schemeClr val="tx1"/>
                </a:solidFill>
                <a:effectLst/>
                <a:latin typeface="+mn-lt"/>
                <a:ea typeface="+mn-ea"/>
                <a:cs typeface="+mn-cs"/>
              </a:rPr>
              <a:t> of the Gaussian filtering is to simply smooth the input image. </a:t>
            </a:r>
            <a:r>
              <a:rPr lang="en-US" sz="1200" kern="1200" dirty="0" smtClean="0">
                <a:solidFill>
                  <a:schemeClr val="tx1"/>
                </a:solidFill>
                <a:effectLst/>
                <a:latin typeface="+mn-lt"/>
                <a:ea typeface="+mn-ea"/>
                <a:cs typeface="+mn-cs"/>
              </a:rPr>
              <a:t>Note that the edges near large intensity jumps get blurred. This is not what we want in many applications. We say, Gaussian filter doesn’t have the edge-preserving ability. </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[click].</a:t>
            </a:r>
          </a:p>
          <a:p>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a:t>
            </a:fld>
            <a:endParaRPr lang="en-US"/>
          </a:p>
        </p:txBody>
      </p:sp>
    </p:spTree>
    <p:extLst>
      <p:ext uri="{BB962C8B-B14F-4D97-AF65-F5344CB8AC3E}">
        <p14:creationId xmlns:p14="http://schemas.microsoft.com/office/powerpoint/2010/main" val="10053661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an input haze image, first [click] they calculate the minimum color component W. [click] And then they perform a median filtering to get A. [click] Then perform another median filtering on the residue between A and W and then subtract it from A, get B. [click] Then the transmission map can be calculated in this way. [click] Finally, the restored result is like this.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30</a:t>
            </a:fld>
            <a:endParaRPr lang="en-US"/>
          </a:p>
        </p:txBody>
      </p:sp>
    </p:spTree>
    <p:extLst>
      <p:ext uri="{BB962C8B-B14F-4D97-AF65-F5344CB8AC3E}">
        <p14:creationId xmlns:p14="http://schemas.microsoft.com/office/powerpoint/2010/main" val="2360378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an input haze image, first [click] they calculate the minimum color component W. [click] And then they perform a median filtering to get A. [click] Then perform another median filtering on the residue between A and W and then subtract it from A, get B. [click] Then the transmission map can be calculated in this way. [click] Finally, the restored result is like this.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31</a:t>
            </a:fld>
            <a:endParaRPr lang="en-US"/>
          </a:p>
        </p:txBody>
      </p:sp>
    </p:spTree>
    <p:extLst>
      <p:ext uri="{BB962C8B-B14F-4D97-AF65-F5344CB8AC3E}">
        <p14:creationId xmlns:p14="http://schemas.microsoft.com/office/powerpoint/2010/main" val="2360378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an input haze image, first [click] they calculate the minimum color component W. [click] And then they perform a median filtering to get A. [click] Then perform another median filtering on the residue between A and W and then subtract it from A, get B. [click] Then the transmission map can be calculated in this way. [click] Finally, the restored result is like this.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32</a:t>
            </a:fld>
            <a:endParaRPr lang="en-US"/>
          </a:p>
        </p:txBody>
      </p:sp>
    </p:spTree>
    <p:extLst>
      <p:ext uri="{BB962C8B-B14F-4D97-AF65-F5344CB8AC3E}">
        <p14:creationId xmlns:p14="http://schemas.microsoft.com/office/powerpoint/2010/main" val="2360378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an input haze image, first [click] they calculate the minimum color component W. [click] And then they perform a median filtering to get A. [click] Then perform another median filtering on the residue between A and W and then subtract it from A, get B. [click] Then the transmission map can be calculated in this way. [click] Finally, the restored result is like this.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33</a:t>
            </a:fld>
            <a:endParaRPr lang="en-US"/>
          </a:p>
        </p:txBody>
      </p:sp>
    </p:spTree>
    <p:extLst>
      <p:ext uri="{BB962C8B-B14F-4D97-AF65-F5344CB8AC3E}">
        <p14:creationId xmlns:p14="http://schemas.microsoft.com/office/powerpoint/2010/main" val="23603785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a:t>
            </a:r>
            <a:r>
              <a:rPr lang="en-US" baseline="0" dirty="0" smtClean="0"/>
              <a:t> an input haze image, first [click] they calculate the minimum color component W. [click] And then they perform a median filtering to get A. [click] Then perform another median filtering on the residue between A and W and then subtract it from A, get B. [click] Then the transmission map can be calculated in this way. [click] Finally, the restored result is like this.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34</a:t>
            </a:fld>
            <a:endParaRPr lang="en-US"/>
          </a:p>
        </p:txBody>
      </p:sp>
    </p:spTree>
    <p:extLst>
      <p:ext uri="{BB962C8B-B14F-4D97-AF65-F5344CB8AC3E}">
        <p14:creationId xmlns:p14="http://schemas.microsoft.com/office/powerpoint/2010/main" val="236037855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Let’s see what’s the problem here [click]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35</a:t>
            </a:fld>
            <a:endParaRPr lang="en-US"/>
          </a:p>
        </p:txBody>
      </p:sp>
    </p:spTree>
    <p:extLst>
      <p:ext uri="{BB962C8B-B14F-4D97-AF65-F5344CB8AC3E}">
        <p14:creationId xmlns:p14="http://schemas.microsoft.com/office/powerpoint/2010/main" val="23603785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There are haze residues around scene depth jumps!</a:t>
            </a:r>
            <a:r>
              <a:rPr lang="en-US" baseline="0" dirty="0" smtClean="0"/>
              <a:t> The reason why it is like this is because in the filtering step, [click] they employ two median filtering to smooth the W. And the median filter will cause deviations around edge corners since the edge-preserving ability of median filter [click] is limited.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36</a:t>
            </a:fld>
            <a:endParaRPr lang="en-US"/>
          </a:p>
        </p:txBody>
      </p:sp>
    </p:spTree>
    <p:extLst>
      <p:ext uri="{BB962C8B-B14F-4D97-AF65-F5344CB8AC3E}">
        <p14:creationId xmlns:p14="http://schemas.microsoft.com/office/powerpoint/2010/main" val="236037855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Then how about using bilateral filter? Also</a:t>
            </a:r>
            <a:r>
              <a:rPr lang="en-US" baseline="0" dirty="0" smtClean="0"/>
              <a:t> not satisfactory, [click] the smoothing is not enough with small sigma range. We can see the details still exist here. And the edges will also get blurred when using large sigma range parameter. That’s where our filtering method can do better.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37</a:t>
            </a:fld>
            <a:endParaRPr lang="en-US"/>
          </a:p>
        </p:txBody>
      </p:sp>
    </p:spTree>
    <p:extLst>
      <p:ext uri="{BB962C8B-B14F-4D97-AF65-F5344CB8AC3E}">
        <p14:creationId xmlns:p14="http://schemas.microsoft.com/office/powerpoint/2010/main" val="6977675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can see that it can achieve strong smoothing for details while</a:t>
            </a:r>
            <a:r>
              <a:rPr lang="en-US" baseline="0" dirty="0" smtClean="0"/>
              <a:t> the large intensity jumps get nicely preserved. Return back to the algorithm.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38</a:t>
            </a:fld>
            <a:endParaRPr lang="en-US"/>
          </a:p>
        </p:txBody>
      </p:sp>
    </p:spTree>
    <p:extLst>
      <p:ext uri="{BB962C8B-B14F-4D97-AF65-F5344CB8AC3E}">
        <p14:creationId xmlns:p14="http://schemas.microsoft.com/office/powerpoint/2010/main" val="25533187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just replace the filtering step using our proposed filtering method and can get a result like this.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39</a:t>
            </a:fld>
            <a:endParaRPr lang="en-US"/>
          </a:p>
        </p:txBody>
      </p:sp>
    </p:spTree>
    <p:extLst>
      <p:ext uri="{BB962C8B-B14F-4D97-AF65-F5344CB8AC3E}">
        <p14:creationId xmlns:p14="http://schemas.microsoft.com/office/powerpoint/2010/main" val="23603785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One improvement is the bilateral filter, which is to add another kernel on the intensity domain to further control the weights of neighboring pixels. Specifically, the red kernel gives higher weights to spatially close pixels, and the blue kernel gives higher weights to pixels with similar intensities. The final weight of a neighboring pixel is the multiplication of the two weights. [click]. Thus, the bilateral filter can better preserve edges with large intensity jumps. And such edge-preserving filter is very useful in many applications. [click]. </a:t>
            </a:r>
          </a:p>
          <a:p>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4</a:t>
            </a:fld>
            <a:endParaRPr lang="en-US"/>
          </a:p>
        </p:txBody>
      </p:sp>
    </p:spTree>
    <p:extLst>
      <p:ext uri="{BB962C8B-B14F-4D97-AF65-F5344CB8AC3E}">
        <p14:creationId xmlns:p14="http://schemas.microsoft.com/office/powerpoint/2010/main" val="80813536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a:t>
            </a:r>
            <a:r>
              <a:rPr lang="en-US" baseline="0" dirty="0" smtClean="0"/>
              <a:t> a comparison,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40</a:t>
            </a:fld>
            <a:endParaRPr lang="en-US"/>
          </a:p>
        </p:txBody>
      </p:sp>
    </p:spTree>
    <p:extLst>
      <p:ext uri="{BB962C8B-B14F-4D97-AF65-F5344CB8AC3E}">
        <p14:creationId xmlns:p14="http://schemas.microsoft.com/office/powerpoint/2010/main" val="23603785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 </a:t>
            </a:r>
            <a:r>
              <a:rPr lang="en-US" dirty="0" smtClean="0"/>
              <a:t>Note that using</a:t>
            </a:r>
            <a:r>
              <a:rPr lang="en-US" baseline="0" dirty="0" smtClean="0"/>
              <a:t> </a:t>
            </a:r>
            <a:r>
              <a:rPr lang="en-US" baseline="0" dirty="0" smtClean="0"/>
              <a:t>the fast algorithm proposed in our paper, our method can achieve a very fast speed in the same time complexity as </a:t>
            </a:r>
            <a:r>
              <a:rPr lang="en-US" baseline="0" dirty="0" err="1" smtClean="0"/>
              <a:t>Tarel’s</a:t>
            </a:r>
            <a:r>
              <a:rPr lang="en-US" baseline="0" dirty="0" smtClean="0"/>
              <a:t> method. That’s all. Thank you. [click]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41</a:t>
            </a:fld>
            <a:endParaRPr lang="en-US"/>
          </a:p>
        </p:txBody>
      </p:sp>
    </p:spTree>
    <p:extLst>
      <p:ext uri="{BB962C8B-B14F-4D97-AF65-F5344CB8AC3E}">
        <p14:creationId xmlns:p14="http://schemas.microsoft.com/office/powerpoint/2010/main" val="167194777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68183D-B5A9-4180-BA5E-05E20A479035}" type="slidenum">
              <a:rPr lang="en-US" smtClean="0"/>
              <a:t>42</a:t>
            </a:fld>
            <a:endParaRPr lang="en-US"/>
          </a:p>
        </p:txBody>
      </p:sp>
    </p:spTree>
    <p:extLst>
      <p:ext uri="{BB962C8B-B14F-4D97-AF65-F5344CB8AC3E}">
        <p14:creationId xmlns:p14="http://schemas.microsoft.com/office/powerpoint/2010/main" val="42612390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68183D-B5A9-4180-BA5E-05E20A479035}" type="slidenum">
              <a:rPr lang="en-US" smtClean="0"/>
              <a:t>43</a:t>
            </a:fld>
            <a:endParaRPr lang="en-US"/>
          </a:p>
        </p:txBody>
      </p:sp>
    </p:spTree>
    <p:extLst>
      <p:ext uri="{BB962C8B-B14F-4D97-AF65-F5344CB8AC3E}">
        <p14:creationId xmlns:p14="http://schemas.microsoft.com/office/powerpoint/2010/main" val="36051223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BB68183D-B5A9-4180-BA5E-05E20A479035}" type="slidenum">
              <a:rPr lang="en-US" smtClean="0"/>
              <a:t>44</a:t>
            </a:fld>
            <a:endParaRPr lang="en-US"/>
          </a:p>
        </p:txBody>
      </p:sp>
    </p:spTree>
    <p:extLst>
      <p:ext uri="{BB962C8B-B14F-4D97-AF65-F5344CB8AC3E}">
        <p14:creationId xmlns:p14="http://schemas.microsoft.com/office/powerpoint/2010/main" val="29874791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[click]</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5</a:t>
            </a:fld>
            <a:endParaRPr lang="en-US"/>
          </a:p>
        </p:txBody>
      </p:sp>
    </p:spTree>
    <p:extLst>
      <p:ext uri="{BB962C8B-B14F-4D97-AF65-F5344CB8AC3E}">
        <p14:creationId xmlns:p14="http://schemas.microsoft.com/office/powerpoint/2010/main" val="2847125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Note that the bilateral filter has two parameters. One is to control the Gaussian function of the spatial kernel, </a:t>
            </a:r>
            <a:r>
              <a:rPr lang="en-US" sz="1200" kern="1200" dirty="0" err="1" smtClean="0">
                <a:solidFill>
                  <a:schemeClr val="tx1"/>
                </a:solidFill>
                <a:effectLst/>
                <a:latin typeface="+mn-lt"/>
                <a:ea typeface="+mn-ea"/>
                <a:cs typeface="+mn-cs"/>
              </a:rPr>
              <a:t>sigma_s</a:t>
            </a:r>
            <a:r>
              <a:rPr lang="en-US" sz="1200" kern="1200" dirty="0" smtClean="0">
                <a:solidFill>
                  <a:schemeClr val="tx1"/>
                </a:solidFill>
                <a:effectLst/>
                <a:latin typeface="+mn-lt"/>
                <a:ea typeface="+mn-ea"/>
                <a:cs typeface="+mn-cs"/>
              </a:rPr>
              <a:t>, and the other is to control the intensity kernel, or in another word, range kernel, </a:t>
            </a:r>
            <a:r>
              <a:rPr lang="en-US" sz="1200" kern="1200" dirty="0" err="1" smtClean="0">
                <a:solidFill>
                  <a:schemeClr val="tx1"/>
                </a:solidFill>
                <a:effectLst/>
                <a:latin typeface="+mn-lt"/>
                <a:ea typeface="+mn-ea"/>
                <a:cs typeface="+mn-cs"/>
              </a:rPr>
              <a:t>sigma_r</a:t>
            </a:r>
            <a:r>
              <a:rPr lang="en-US" sz="1200" kern="1200" dirty="0" smtClean="0">
                <a:solidFill>
                  <a:schemeClr val="tx1"/>
                </a:solidFill>
                <a:effectLst/>
                <a:latin typeface="+mn-lt"/>
                <a:ea typeface="+mn-ea"/>
                <a:cs typeface="+mn-cs"/>
              </a:rPr>
              <a:t>. Here is an overview of the results of tuning the parameters. [click].</a:t>
            </a:r>
          </a:p>
          <a:p>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6</a:t>
            </a:fld>
            <a:endParaRPr lang="en-US"/>
          </a:p>
        </p:txBody>
      </p:sp>
    </p:spTree>
    <p:extLst>
      <p:ext uri="{BB962C8B-B14F-4D97-AF65-F5344CB8AC3E}">
        <p14:creationId xmlns:p14="http://schemas.microsoft.com/office/powerpoint/2010/main" val="39775633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another example, if we want to smooth out the noise on the constant regions using bilateral filter [click], the color version, [click], we may need to tune the parameters like this.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7</a:t>
            </a:fld>
            <a:endParaRPr lang="en-US"/>
          </a:p>
        </p:txBody>
      </p:sp>
    </p:spTree>
    <p:extLst>
      <p:ext uri="{BB962C8B-B14F-4D97-AF65-F5344CB8AC3E}">
        <p14:creationId xmlns:p14="http://schemas.microsoft.com/office/powerpoint/2010/main" val="28284228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another example, if we want to smooth out the noise on the constant regions using bilateral filter [click], the color version, [click], we may need to tune the parameters like this. </a:t>
            </a:r>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8</a:t>
            </a:fld>
            <a:endParaRPr lang="en-US"/>
          </a:p>
        </p:txBody>
      </p:sp>
    </p:spTree>
    <p:extLst>
      <p:ext uri="{BB962C8B-B14F-4D97-AF65-F5344CB8AC3E}">
        <p14:creationId xmlns:p14="http://schemas.microsoft.com/office/powerpoint/2010/main" val="8359305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Unfortunately, none of the results is what we want. Let’s see what the problem is. Regardless of </a:t>
            </a:r>
            <a:r>
              <a:rPr lang="en-US" sz="1200" kern="1200" dirty="0" err="1" smtClean="0">
                <a:solidFill>
                  <a:schemeClr val="tx1"/>
                </a:solidFill>
                <a:effectLst/>
                <a:latin typeface="+mn-lt"/>
                <a:ea typeface="+mn-ea"/>
                <a:cs typeface="+mn-cs"/>
              </a:rPr>
              <a:t>sigma_s</a:t>
            </a:r>
            <a:r>
              <a:rPr lang="en-US" sz="1200" kern="1200" dirty="0" smtClean="0">
                <a:solidFill>
                  <a:schemeClr val="tx1"/>
                </a:solidFill>
                <a:effectLst/>
                <a:latin typeface="+mn-lt"/>
                <a:ea typeface="+mn-ea"/>
                <a:cs typeface="+mn-cs"/>
              </a:rPr>
              <a:t>, for smaller </a:t>
            </a:r>
            <a:r>
              <a:rPr lang="en-US" sz="1200" kern="1200" dirty="0" err="1" smtClean="0">
                <a:solidFill>
                  <a:schemeClr val="tx1"/>
                </a:solidFill>
                <a:effectLst/>
                <a:latin typeface="+mn-lt"/>
                <a:ea typeface="+mn-ea"/>
                <a:cs typeface="+mn-cs"/>
              </a:rPr>
              <a:t>sigma_r</a:t>
            </a:r>
            <a:r>
              <a:rPr lang="en-US" sz="1200" kern="1200" dirty="0" smtClean="0">
                <a:solidFill>
                  <a:schemeClr val="tx1"/>
                </a:solidFill>
                <a:effectLst/>
                <a:latin typeface="+mn-lt"/>
                <a:ea typeface="+mn-ea"/>
                <a:cs typeface="+mn-cs"/>
              </a:rPr>
              <a:t>, the noise cannot be smoothed out, while for larger </a:t>
            </a:r>
            <a:r>
              <a:rPr lang="en-US" sz="1200" kern="1200" dirty="0" err="1" smtClean="0">
                <a:solidFill>
                  <a:schemeClr val="tx1"/>
                </a:solidFill>
                <a:effectLst/>
                <a:latin typeface="+mn-lt"/>
                <a:ea typeface="+mn-ea"/>
                <a:cs typeface="+mn-cs"/>
              </a:rPr>
              <a:t>sigma_r</a:t>
            </a:r>
            <a:r>
              <a:rPr lang="en-US" sz="1200" kern="1200" dirty="0" smtClean="0">
                <a:solidFill>
                  <a:schemeClr val="tx1"/>
                </a:solidFill>
                <a:effectLst/>
                <a:latin typeface="+mn-lt"/>
                <a:ea typeface="+mn-ea"/>
                <a:cs typeface="+mn-cs"/>
              </a:rPr>
              <a:t>, the edges between constant regions get blurred. For a clear</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view, it is like this [click].</a:t>
            </a:r>
          </a:p>
          <a:p>
            <a:endParaRPr lang="en-US" dirty="0"/>
          </a:p>
        </p:txBody>
      </p:sp>
      <p:sp>
        <p:nvSpPr>
          <p:cNvPr id="4" name="Slide Number Placeholder 3"/>
          <p:cNvSpPr>
            <a:spLocks noGrp="1"/>
          </p:cNvSpPr>
          <p:nvPr>
            <p:ph type="sldNum" sz="quarter" idx="10"/>
          </p:nvPr>
        </p:nvSpPr>
        <p:spPr/>
        <p:txBody>
          <a:bodyPr/>
          <a:lstStyle/>
          <a:p>
            <a:fld id="{BB68183D-B5A9-4180-BA5E-05E20A479035}" type="slidenum">
              <a:rPr lang="en-US" smtClean="0"/>
              <a:t>9</a:t>
            </a:fld>
            <a:endParaRPr lang="en-US"/>
          </a:p>
        </p:txBody>
      </p:sp>
    </p:spTree>
    <p:extLst>
      <p:ext uri="{BB962C8B-B14F-4D97-AF65-F5344CB8AC3E}">
        <p14:creationId xmlns:p14="http://schemas.microsoft.com/office/powerpoint/2010/main" val="39775633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905000"/>
            <a:ext cx="7543800" cy="2593975"/>
          </a:xfrm>
        </p:spPr>
        <p:txBody>
          <a:bodyPr anchor="b"/>
          <a:lstStyle>
            <a:lvl1pPr>
              <a:defRPr sz="6600">
                <a:ln>
                  <a:noFill/>
                </a:ln>
                <a:solidFill>
                  <a:schemeClr val="tx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685800" y="4572000"/>
            <a:ext cx="6461760" cy="1066800"/>
          </a:xfrm>
        </p:spPr>
        <p:txBody>
          <a:bodyPr anchor="t">
            <a:normAutofit/>
          </a:bodyPr>
          <a:lstStyle>
            <a:lvl1pPr marL="0" indent="0" algn="l">
              <a:buNone/>
              <a:defRPr sz="2000">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1752600" cy="5851525"/>
          </a:xfrm>
        </p:spPr>
        <p:txBody>
          <a:bodyPr vert="eaVert" anchor="b" anchorCtr="0"/>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5486400"/>
            <a:ext cx="7659687" cy="1168400"/>
          </a:xfrm>
        </p:spPr>
        <p:txBody>
          <a:bodyPr anchor="t"/>
          <a:lstStyle>
            <a:lvl1pPr algn="l">
              <a:defRPr sz="36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3852863"/>
            <a:ext cx="6135687" cy="1633538"/>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11/9/2012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419600" y="1536192"/>
            <a:ext cx="3657600" cy="459028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11/9/2012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419600" y="1535113"/>
            <a:ext cx="3657600" cy="639762"/>
          </a:xfrm>
        </p:spPr>
        <p:txBody>
          <a:bodyPr anchor="b">
            <a:noAutofit/>
          </a:bodyPr>
          <a:lstStyle>
            <a:lvl1pPr marL="0" indent="0" algn="ctr">
              <a:buNone/>
              <a:defRPr sz="20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419600" y="2174875"/>
            <a:ext cx="365760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11/9/2012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11/9/2012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11/9/2012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4801" y="5495544"/>
            <a:ext cx="7772400" cy="594360"/>
          </a:xfrm>
        </p:spPr>
        <p:txBody>
          <a:bodyPr anchor="b"/>
          <a:lstStyle>
            <a:lvl1pPr algn="ctr">
              <a:defRPr sz="2200" b="1"/>
            </a:lvl1pPr>
          </a:lstStyle>
          <a:p>
            <a:r>
              <a:rPr lang="en-US" smtClean="0"/>
              <a:t>Click to edit Master title style</a:t>
            </a:r>
            <a:endParaRPr lang="en-US" dirty="0"/>
          </a:p>
        </p:txBody>
      </p:sp>
      <p:sp>
        <p:nvSpPr>
          <p:cNvPr id="4" name="Text Placeholder 3"/>
          <p:cNvSpPr>
            <a:spLocks noGrp="1"/>
          </p:cNvSpPr>
          <p:nvPr>
            <p:ph type="body" sz="half" idx="2"/>
          </p:nvPr>
        </p:nvSpPr>
        <p:spPr>
          <a:xfrm>
            <a:off x="304799" y="6096000"/>
            <a:ext cx="7772401" cy="6096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11/9/2012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
        <p:nvSpPr>
          <p:cNvPr id="9" name="Content Placeholder 8"/>
          <p:cNvSpPr>
            <a:spLocks noGrp="1"/>
          </p:cNvSpPr>
          <p:nvPr>
            <p:ph sz="quarter" idx="13"/>
          </p:nvPr>
        </p:nvSpPr>
        <p:spPr>
          <a:xfrm>
            <a:off x="304800" y="381000"/>
            <a:ext cx="7772400" cy="494284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1752" y="5495278"/>
            <a:ext cx="7772400" cy="594626"/>
          </a:xfrm>
        </p:spPr>
        <p:txBody>
          <a:bodyPr anchor="b"/>
          <a:lstStyle>
            <a:lvl1pPr algn="ctr">
              <a:defRPr sz="2200" b="1">
                <a:ln>
                  <a:noFill/>
                </a:ln>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0" y="0"/>
            <a:ext cx="84582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301752" y="6096000"/>
            <a:ext cx="7772400" cy="612648"/>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p>
            <a:fld id="{1D8BD707-D9CF-40AE-B4C6-C98DA3205C09}" type="datetimeFigureOut">
              <a:rPr lang="en-US" smtClean="0"/>
              <a:pPr/>
              <a:t>11/9/2012</a:t>
            </a:fld>
            <a:endParaRPr lang="en-US"/>
          </a:p>
        </p:txBody>
      </p:sp>
      <p:sp>
        <p:nvSpPr>
          <p:cNvPr id="9" name="Slide Number Placeholder 8"/>
          <p:cNvSpPr>
            <a:spLocks noGrp="1"/>
          </p:cNvSpPr>
          <p:nvPr>
            <p:ph type="sldNum" sz="quarter" idx="11"/>
          </p:nvPr>
        </p:nvSpPr>
        <p:spPr/>
        <p:txBody>
          <a:bodyPr/>
          <a:lstStyle/>
          <a:p>
            <a:fld id="{B6F15528-21DE-4FAA-801E-634DDDAF4B2B}" type="slidenum">
              <a:rPr lang="en-US" smtClean="0"/>
              <a:pPr/>
              <a:t>‹#›</a:t>
            </a:fld>
            <a:endParaRPr lang="en-US"/>
          </a:p>
        </p:txBody>
      </p:sp>
      <p:sp>
        <p:nvSpPr>
          <p:cNvPr id="10" name="Footer Placeholder 9"/>
          <p:cNvSpPr>
            <a:spLocks noGrp="1"/>
          </p:cNvSpPr>
          <p:nvPr>
            <p:ph type="ftr" sz="quarter" idx="12"/>
          </p:nvPr>
        </p:nvSpPr>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7620000" cy="114300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7620000" cy="48006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Rectangle 6"/>
          <p:cNvSpPr/>
          <p:nvPr/>
        </p:nvSpPr>
        <p:spPr>
          <a:xfrm>
            <a:off x="8458200" y="0"/>
            <a:ext cx="6858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458200" y="5486400"/>
            <a:ext cx="685800" cy="6858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4"/>
          </p:nvPr>
        </p:nvSpPr>
        <p:spPr>
          <a:xfrm>
            <a:off x="8531788" y="5648960"/>
            <a:ext cx="548640" cy="396240"/>
          </a:xfrm>
          <a:prstGeom prst="bracketPair">
            <a:avLst>
              <a:gd name="adj" fmla="val 17949"/>
            </a:avLst>
          </a:prstGeom>
          <a:ln w="19050">
            <a:solidFill>
              <a:srgbClr val="FFFFFF"/>
            </a:solidFill>
          </a:ln>
        </p:spPr>
        <p:txBody>
          <a:bodyPr vert="horz" lIns="0" tIns="0" rIns="0" bIns="0" rtlCol="0" anchor="ctr"/>
          <a:lstStyle>
            <a:lvl1pPr algn="ctr">
              <a:defRPr sz="1800">
                <a:solidFill>
                  <a:srgbClr val="FFFFFF"/>
                </a:solidFill>
              </a:defRPr>
            </a:lvl1pPr>
          </a:lstStyle>
          <a:p>
            <a:fld id="{B6F15528-21DE-4FAA-801E-634DDDAF4B2B}" type="slidenum">
              <a:rPr lang="en-US" smtClean="0"/>
              <a:pPr/>
              <a:t>‹#›</a:t>
            </a:fld>
            <a:endParaRPr lang="en-US"/>
          </a:p>
        </p:txBody>
      </p:sp>
      <p:sp>
        <p:nvSpPr>
          <p:cNvPr id="5" name="Footer Placeholder 4"/>
          <p:cNvSpPr>
            <a:spLocks noGrp="1"/>
          </p:cNvSpPr>
          <p:nvPr>
            <p:ph type="ftr" sz="quarter" idx="3"/>
          </p:nvPr>
        </p:nvSpPr>
        <p:spPr>
          <a:xfrm rot="16200000">
            <a:off x="7586910" y="4048760"/>
            <a:ext cx="2367281" cy="365760"/>
          </a:xfrm>
          <a:prstGeom prst="rect">
            <a:avLst/>
          </a:prstGeom>
        </p:spPr>
        <p:txBody>
          <a:bodyPr vert="horz" lIns="91440" tIns="45720" rIns="91440" bIns="45720" rtlCol="0" anchor="ctr"/>
          <a:lstStyle>
            <a:lvl1pPr algn="r">
              <a:defRPr sz="1200">
                <a:solidFill>
                  <a:schemeClr val="bg2"/>
                </a:solidFill>
              </a:defRPr>
            </a:lvl1pPr>
          </a:lstStyle>
          <a:p>
            <a:endParaRPr lang="en-US"/>
          </a:p>
        </p:txBody>
      </p:sp>
      <p:sp>
        <p:nvSpPr>
          <p:cNvPr id="4" name="Date Placeholder 3"/>
          <p:cNvSpPr>
            <a:spLocks noGrp="1"/>
          </p:cNvSpPr>
          <p:nvPr>
            <p:ph type="dt" sz="half" idx="2"/>
          </p:nvPr>
        </p:nvSpPr>
        <p:spPr>
          <a:xfrm rot="16200000">
            <a:off x="7551351" y="1645920"/>
            <a:ext cx="2438399" cy="365760"/>
          </a:xfrm>
          <a:prstGeom prst="rect">
            <a:avLst/>
          </a:prstGeom>
        </p:spPr>
        <p:txBody>
          <a:bodyPr vert="horz" lIns="91440" tIns="45720" rIns="91440" bIns="45720" rtlCol="0" anchor="ctr"/>
          <a:lstStyle>
            <a:lvl1pPr algn="l">
              <a:defRPr sz="1200">
                <a:solidFill>
                  <a:schemeClr val="bg2"/>
                </a:solidFill>
              </a:defRPr>
            </a:lvl1pPr>
          </a:lstStyle>
          <a:p>
            <a:fld id="{1D8BD707-D9CF-40AE-B4C6-C98DA3205C09}" type="datetimeFigureOut">
              <a:rPr lang="en-US" smtClean="0"/>
              <a:pPr/>
              <a:t>11/9/2012</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p:titleStyle>
    <p:body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3.emf"/><Relationship Id="rId7"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3.emf"/><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emf"/><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10" Type="http://schemas.openxmlformats.org/officeDocument/2006/relationships/image" Target="../media/image29.png"/><Relationship Id="rId4" Type="http://schemas.openxmlformats.org/officeDocument/2006/relationships/image" Target="../media/image4.emf"/><Relationship Id="rId9"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emf"/><Relationship Id="rId7"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2.png"/></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34.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3.emf"/><Relationship Id="rId7"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emf"/><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5.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9.png"/><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1.png"/><Relationship Id="rId4" Type="http://schemas.openxmlformats.org/officeDocument/2006/relationships/image" Target="../media/image48.png"/></Relationships>
</file>

<file path=ppt/slides/_rels/slide4.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image" Target="../media/image3.emf"/><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3.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54.png"/><Relationship Id="rId4" Type="http://schemas.openxmlformats.org/officeDocument/2006/relationships/image" Target="../media/image51.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3.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42.png"/><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3.png"/><Relationship Id="rId7" Type="http://schemas.openxmlformats.org/officeDocument/2006/relationships/image" Target="../media/image6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35.png"/><Relationship Id="rId10" Type="http://schemas.openxmlformats.org/officeDocument/2006/relationships/image" Target="../media/image68.png"/><Relationship Id="rId4" Type="http://schemas.openxmlformats.org/officeDocument/2006/relationships/image" Target="../media/image34.png"/><Relationship Id="rId9" Type="http://schemas.openxmlformats.org/officeDocument/2006/relationships/image" Target="../media/image6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1828800"/>
            <a:ext cx="8077200" cy="1828800"/>
          </a:xfrm>
        </p:spPr>
        <p:txBody>
          <a:bodyPr/>
          <a:lstStyle/>
          <a:p>
            <a:r>
              <a:rPr lang="en-US" sz="3600" dirty="0" smtClean="0"/>
              <a:t>An  </a:t>
            </a:r>
            <a:r>
              <a:rPr lang="en-US" sz="3600" dirty="0"/>
              <a:t>Edge-preserving </a:t>
            </a:r>
            <a:r>
              <a:rPr lang="en-US" sz="3600" dirty="0" smtClean="0"/>
              <a:t> Filtering  Framework </a:t>
            </a:r>
            <a:br>
              <a:rPr lang="en-US" sz="3600" dirty="0" smtClean="0"/>
            </a:br>
            <a:r>
              <a:rPr lang="en-US" sz="3600" dirty="0" smtClean="0"/>
              <a:t>for  Visibility  Restoration</a:t>
            </a:r>
            <a:endParaRPr lang="en-US" sz="3600" dirty="0"/>
          </a:p>
        </p:txBody>
      </p:sp>
      <p:sp>
        <p:nvSpPr>
          <p:cNvPr id="3" name="Subtitle 2"/>
          <p:cNvSpPr>
            <a:spLocks noGrp="1"/>
          </p:cNvSpPr>
          <p:nvPr>
            <p:ph type="subTitle" idx="1"/>
          </p:nvPr>
        </p:nvSpPr>
        <p:spPr>
          <a:xfrm>
            <a:off x="228600" y="4191000"/>
            <a:ext cx="7848600" cy="1828800"/>
          </a:xfrm>
        </p:spPr>
        <p:txBody>
          <a:bodyPr>
            <a:normAutofit/>
          </a:bodyPr>
          <a:lstStyle/>
          <a:p>
            <a:r>
              <a:rPr lang="en-US" dirty="0" err="1" smtClean="0">
                <a:solidFill>
                  <a:schemeClr val="tx2">
                    <a:lumMod val="50000"/>
                  </a:schemeClr>
                </a:solidFill>
              </a:rPr>
              <a:t>Linchao</a:t>
            </a:r>
            <a:r>
              <a:rPr lang="en-US" dirty="0" smtClean="0">
                <a:solidFill>
                  <a:schemeClr val="tx2">
                    <a:lumMod val="50000"/>
                  </a:schemeClr>
                </a:solidFill>
              </a:rPr>
              <a:t> Bao, Yibing Song, </a:t>
            </a:r>
            <a:r>
              <a:rPr lang="en-US" dirty="0" err="1" smtClean="0">
                <a:solidFill>
                  <a:schemeClr val="tx2">
                    <a:lumMod val="50000"/>
                  </a:schemeClr>
                </a:solidFill>
              </a:rPr>
              <a:t>Qingxiong</a:t>
            </a:r>
            <a:r>
              <a:rPr lang="en-US" dirty="0" smtClean="0">
                <a:solidFill>
                  <a:schemeClr val="tx2">
                    <a:lumMod val="50000"/>
                  </a:schemeClr>
                </a:solidFill>
              </a:rPr>
              <a:t> Yang  (City University of Hong Kong)</a:t>
            </a:r>
          </a:p>
          <a:p>
            <a:r>
              <a:rPr lang="en-US" i="1" dirty="0" smtClean="0">
                <a:solidFill>
                  <a:schemeClr val="tx2">
                    <a:lumMod val="50000"/>
                  </a:schemeClr>
                </a:solidFill>
              </a:rPr>
              <a:t>and</a:t>
            </a:r>
          </a:p>
          <a:p>
            <a:r>
              <a:rPr lang="en-US" dirty="0" err="1" smtClean="0">
                <a:solidFill>
                  <a:schemeClr val="tx2">
                    <a:lumMod val="50000"/>
                  </a:schemeClr>
                </a:solidFill>
              </a:rPr>
              <a:t>Narendra</a:t>
            </a:r>
            <a:r>
              <a:rPr lang="en-US" dirty="0" smtClean="0">
                <a:solidFill>
                  <a:schemeClr val="tx2">
                    <a:lumMod val="50000"/>
                  </a:schemeClr>
                </a:solidFill>
              </a:rPr>
              <a:t> </a:t>
            </a:r>
            <a:r>
              <a:rPr lang="en-US" dirty="0" err="1" smtClean="0">
                <a:solidFill>
                  <a:schemeClr val="tx2">
                    <a:lumMod val="50000"/>
                  </a:schemeClr>
                </a:solidFill>
              </a:rPr>
              <a:t>Ahuja</a:t>
            </a:r>
            <a:r>
              <a:rPr lang="en-US" dirty="0" smtClean="0">
                <a:solidFill>
                  <a:schemeClr val="tx2">
                    <a:lumMod val="50000"/>
                  </a:schemeClr>
                </a:solidFill>
              </a:rPr>
              <a:t>  </a:t>
            </a:r>
            <a:r>
              <a:rPr lang="en-US" dirty="0">
                <a:solidFill>
                  <a:schemeClr val="tx2">
                    <a:lumMod val="50000"/>
                  </a:schemeClr>
                </a:solidFill>
              </a:rPr>
              <a:t>(University of Illinois at Urbana-Champaign)</a:t>
            </a:r>
            <a:endParaRPr lang="en-US" dirty="0" smtClean="0">
              <a:solidFill>
                <a:schemeClr val="tx2">
                  <a:lumMod val="50000"/>
                </a:schemeClr>
              </a:solidFill>
            </a:endParaRPr>
          </a:p>
        </p:txBody>
      </p:sp>
      <p:sp>
        <p:nvSpPr>
          <p:cNvPr id="4" name="AutoShape 2" descr="https://iapr.papercept.net/images/icpr/icpr12.jp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8458200" cy="1676401"/>
          </a:xfrm>
          <a:prstGeom prst="rect">
            <a:avLst/>
          </a:prstGeom>
        </p:spPr>
      </p:pic>
    </p:spTree>
    <p:extLst>
      <p:ext uri="{BB962C8B-B14F-4D97-AF65-F5344CB8AC3E}">
        <p14:creationId xmlns:p14="http://schemas.microsoft.com/office/powerpoint/2010/main" val="54612783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Bilateral Filtering</a:t>
            </a:r>
            <a:endParaRPr lang="en-US" dirty="0"/>
          </a:p>
        </p:txBody>
      </p:sp>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083" y="2057401"/>
            <a:ext cx="4272717"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371600" y="2057400"/>
            <a:ext cx="1828800" cy="523220"/>
          </a:xfrm>
          <a:prstGeom prst="rect">
            <a:avLst/>
          </a:prstGeom>
          <a:noFill/>
        </p:spPr>
        <p:txBody>
          <a:bodyPr wrap="square" rtlCol="0">
            <a:spAutoFit/>
          </a:bodyPr>
          <a:lstStyle/>
          <a:p>
            <a:r>
              <a:rPr lang="en-US" sz="2800" dirty="0" smtClean="0"/>
              <a:t>Smaller </a:t>
            </a:r>
            <a:r>
              <a:rPr lang="el-GR" sz="2800" i="1" dirty="0" smtClean="0"/>
              <a:t>σ</a:t>
            </a:r>
            <a:r>
              <a:rPr lang="en-US" sz="2800" i="1" baseline="-25000" dirty="0" smtClean="0"/>
              <a:t>r</a:t>
            </a:r>
            <a:endParaRPr lang="en-US" sz="2800" i="1" baseline="-25000" dirty="0"/>
          </a:p>
        </p:txBody>
      </p:sp>
      <p:sp>
        <p:nvSpPr>
          <p:cNvPr id="8" name="TextBox 7"/>
          <p:cNvSpPr txBox="1"/>
          <p:nvPr/>
        </p:nvSpPr>
        <p:spPr>
          <a:xfrm>
            <a:off x="5410200" y="2057400"/>
            <a:ext cx="1828800" cy="523220"/>
          </a:xfrm>
          <a:prstGeom prst="rect">
            <a:avLst/>
          </a:prstGeom>
          <a:noFill/>
        </p:spPr>
        <p:txBody>
          <a:bodyPr wrap="square" rtlCol="0">
            <a:spAutoFit/>
          </a:bodyPr>
          <a:lstStyle/>
          <a:p>
            <a:r>
              <a:rPr lang="en-US" sz="2800" dirty="0" smtClean="0"/>
              <a:t>Larger </a:t>
            </a:r>
            <a:r>
              <a:rPr lang="el-GR" sz="2800" i="1" dirty="0" smtClean="0"/>
              <a:t>σ</a:t>
            </a:r>
            <a:r>
              <a:rPr lang="en-US" sz="2800" i="1" baseline="-25000" dirty="0" smtClean="0"/>
              <a:t>r</a:t>
            </a:r>
            <a:endParaRPr lang="en-US" sz="2800" i="1" baseline="-25000" dirty="0"/>
          </a:p>
        </p:txBody>
      </p:sp>
      <p:pic>
        <p:nvPicPr>
          <p:cNvPr id="174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9283" y="2057401"/>
            <a:ext cx="4272717" cy="3581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Down Arrow 11"/>
          <p:cNvSpPr/>
          <p:nvPr/>
        </p:nvSpPr>
        <p:spPr>
          <a:xfrm rot="10800000">
            <a:off x="1000031" y="3161923"/>
            <a:ext cx="228600" cy="304800"/>
          </a:xfrm>
          <a:prstGeom prst="downArrow">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Down Arrow 13"/>
          <p:cNvSpPr/>
          <p:nvPr/>
        </p:nvSpPr>
        <p:spPr>
          <a:xfrm rot="3883801">
            <a:off x="5638547" y="2953258"/>
            <a:ext cx="228600" cy="304800"/>
          </a:xfrm>
          <a:prstGeom prst="downArrow">
            <a:avLst/>
          </a:prstGeom>
          <a:solidFill>
            <a:srgbClr val="FFFF00"/>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124140" y="3480727"/>
            <a:ext cx="1828800" cy="400110"/>
          </a:xfrm>
          <a:prstGeom prst="rect">
            <a:avLst/>
          </a:prstGeom>
          <a:noFill/>
        </p:spPr>
        <p:txBody>
          <a:bodyPr wrap="square" rtlCol="0">
            <a:spAutoFit/>
          </a:bodyPr>
          <a:lstStyle/>
          <a:p>
            <a:r>
              <a:rPr lang="en-US" sz="2000" dirty="0" smtClean="0"/>
              <a:t>Not smoothed</a:t>
            </a:r>
            <a:endParaRPr lang="en-US" sz="2000" i="1" baseline="-25000" dirty="0"/>
          </a:p>
        </p:txBody>
      </p:sp>
      <p:sp>
        <p:nvSpPr>
          <p:cNvPr id="18" name="TextBox 17"/>
          <p:cNvSpPr txBox="1"/>
          <p:nvPr/>
        </p:nvSpPr>
        <p:spPr>
          <a:xfrm>
            <a:off x="5867400" y="2819400"/>
            <a:ext cx="1828800" cy="400110"/>
          </a:xfrm>
          <a:prstGeom prst="rect">
            <a:avLst/>
          </a:prstGeom>
          <a:noFill/>
        </p:spPr>
        <p:txBody>
          <a:bodyPr wrap="square" rtlCol="0">
            <a:spAutoFit/>
          </a:bodyPr>
          <a:lstStyle/>
          <a:p>
            <a:r>
              <a:rPr lang="en-US" sz="2000" dirty="0" smtClean="0"/>
              <a:t>Edge blurred</a:t>
            </a:r>
            <a:endParaRPr lang="en-US" sz="2000" i="1" baseline="-25000" dirty="0"/>
          </a:p>
        </p:txBody>
      </p:sp>
    </p:spTree>
    <p:extLst>
      <p:ext uri="{BB962C8B-B14F-4D97-AF65-F5344CB8AC3E}">
        <p14:creationId xmlns:p14="http://schemas.microsoft.com/office/powerpoint/2010/main" val="708235148"/>
      </p:ext>
    </p:extLst>
  </p:cSld>
  <p:clrMapOvr>
    <a:masterClrMapping/>
  </p:clrMapOvr>
  <p:transition spd="slow">
    <p:wipe dir="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25986" y="1981200"/>
            <a:ext cx="3829049" cy="3493532"/>
            <a:chOff x="2325986" y="1981200"/>
            <a:chExt cx="3829049" cy="3493532"/>
          </a:xfrm>
        </p:grpSpPr>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5986" y="1981200"/>
              <a:ext cx="3829049" cy="28765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67000" y="5105400"/>
              <a:ext cx="3124200" cy="369332"/>
            </a:xfrm>
            <a:prstGeom prst="rect">
              <a:avLst/>
            </a:prstGeom>
            <a:noFill/>
          </p:spPr>
          <p:txBody>
            <a:bodyPr wrap="square" rtlCol="0">
              <a:spAutoFit/>
            </a:bodyPr>
            <a:lstStyle/>
            <a:p>
              <a:pPr algn="ctr"/>
              <a:r>
                <a:rPr lang="en-US" dirty="0" smtClean="0"/>
                <a:t>Bilateral filtered</a:t>
              </a:r>
              <a:endParaRPr lang="en-US" dirty="0"/>
            </a:p>
          </p:txBody>
        </p:sp>
      </p:grpSp>
    </p:spTree>
    <p:extLst>
      <p:ext uri="{BB962C8B-B14F-4D97-AF65-F5344CB8AC3E}">
        <p14:creationId xmlns:p14="http://schemas.microsoft.com/office/powerpoint/2010/main" val="170494243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077200" cy="1371600"/>
          </a:xfrm>
        </p:spPr>
        <p:txBody>
          <a:bodyPr/>
          <a:lstStyle/>
          <a:p>
            <a:r>
              <a:rPr lang="en-US" sz="4000" dirty="0" smtClean="0"/>
              <a:t>Our Filtering Framework </a:t>
            </a:r>
            <a:endParaRPr lang="en-US" sz="2800" dirty="0"/>
          </a:p>
        </p:txBody>
      </p:sp>
      <p:grpSp>
        <p:nvGrpSpPr>
          <p:cNvPr id="3" name="Group 2"/>
          <p:cNvGrpSpPr/>
          <p:nvPr/>
        </p:nvGrpSpPr>
        <p:grpSpPr>
          <a:xfrm>
            <a:off x="2325986" y="1981200"/>
            <a:ext cx="3829048" cy="3493532"/>
            <a:chOff x="2325986" y="1981200"/>
            <a:chExt cx="3829048" cy="3493532"/>
          </a:xfrm>
        </p:grpSpPr>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5986" y="1981200"/>
              <a:ext cx="3829048" cy="287654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67000" y="5105400"/>
              <a:ext cx="3124200" cy="369332"/>
            </a:xfrm>
            <a:prstGeom prst="rect">
              <a:avLst/>
            </a:prstGeom>
            <a:noFill/>
          </p:spPr>
          <p:txBody>
            <a:bodyPr wrap="square" rtlCol="0">
              <a:spAutoFit/>
            </a:bodyPr>
            <a:lstStyle/>
            <a:p>
              <a:pPr algn="ctr"/>
              <a:r>
                <a:rPr lang="en-US" dirty="0" smtClean="0"/>
                <a:t>Our bilateral filtered</a:t>
              </a:r>
              <a:endParaRPr lang="en-US" dirty="0"/>
            </a:p>
          </p:txBody>
        </p:sp>
      </p:grpSp>
    </p:spTree>
    <p:extLst>
      <p:ext uri="{BB962C8B-B14F-4D97-AF65-F5344CB8AC3E}">
        <p14:creationId xmlns:p14="http://schemas.microsoft.com/office/powerpoint/2010/main" val="2361338117"/>
      </p:ext>
    </p:extLst>
  </p:cSld>
  <p:clrMapOvr>
    <a:masterClrMapping/>
  </p:clrMapOvr>
  <mc:AlternateContent xmlns:mc="http://schemas.openxmlformats.org/markup-compatibility/2006" xmlns:p14="http://schemas.microsoft.com/office/powerpoint/2010/main">
    <mc:Choice Requires="p14">
      <p:transition p14:dur="250">
        <p:wipe dir="r"/>
      </p:transition>
    </mc:Choice>
    <mc:Fallback xmlns="">
      <p:transition>
        <p:wipe dir="r"/>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882" y="2042701"/>
            <a:ext cx="6712527" cy="101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Idea</a:t>
            </a:r>
            <a:endParaRPr lang="en-US" dirty="0"/>
          </a:p>
        </p:txBody>
      </p:sp>
      <p:sp>
        <p:nvSpPr>
          <p:cNvPr id="3" name="Content Placeholder 2"/>
          <p:cNvSpPr>
            <a:spLocks noGrp="1"/>
          </p:cNvSpPr>
          <p:nvPr>
            <p:ph idx="1"/>
          </p:nvPr>
        </p:nvSpPr>
        <p:spPr>
          <a:xfrm>
            <a:off x="457200" y="1600200"/>
            <a:ext cx="7620000" cy="620796"/>
          </a:xfrm>
        </p:spPr>
        <p:txBody>
          <a:bodyPr/>
          <a:lstStyle/>
          <a:p>
            <a:pPr marL="114300" indent="0">
              <a:buNone/>
            </a:pPr>
            <a:r>
              <a:rPr lang="en-US" dirty="0" smtClean="0"/>
              <a:t>Find the optimal filtered value for each pixel, such that</a:t>
            </a:r>
            <a:endParaRPr lang="en-US" dirty="0"/>
          </a:p>
        </p:txBody>
      </p:sp>
      <p:sp>
        <p:nvSpPr>
          <p:cNvPr id="4" name="Left Brace 3"/>
          <p:cNvSpPr/>
          <p:nvPr/>
        </p:nvSpPr>
        <p:spPr>
          <a:xfrm rot="16200000">
            <a:off x="6535434" y="2088550"/>
            <a:ext cx="304800" cy="16002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6" name="Left Brace 5"/>
          <p:cNvSpPr/>
          <p:nvPr/>
        </p:nvSpPr>
        <p:spPr>
          <a:xfrm rot="16200000">
            <a:off x="4420543" y="1898994"/>
            <a:ext cx="304800" cy="197931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5" name="TextBox 4"/>
          <p:cNvSpPr txBox="1"/>
          <p:nvPr/>
        </p:nvSpPr>
        <p:spPr>
          <a:xfrm>
            <a:off x="5887734" y="3082625"/>
            <a:ext cx="1600200" cy="369332"/>
          </a:xfrm>
          <a:prstGeom prst="rect">
            <a:avLst/>
          </a:prstGeom>
          <a:noFill/>
        </p:spPr>
        <p:txBody>
          <a:bodyPr wrap="square" rtlCol="0">
            <a:spAutoFit/>
          </a:bodyPr>
          <a:lstStyle/>
          <a:p>
            <a:pPr algn="ctr"/>
            <a:r>
              <a:rPr lang="en-US" dirty="0" smtClean="0"/>
              <a:t>Cost function</a:t>
            </a:r>
            <a:endParaRPr lang="en-US" dirty="0"/>
          </a:p>
        </p:txBody>
      </p:sp>
      <p:sp>
        <p:nvSpPr>
          <p:cNvPr id="8" name="TextBox 7"/>
          <p:cNvSpPr txBox="1"/>
          <p:nvPr/>
        </p:nvSpPr>
        <p:spPr>
          <a:xfrm>
            <a:off x="3581400" y="3082625"/>
            <a:ext cx="2057400" cy="369332"/>
          </a:xfrm>
          <a:prstGeom prst="rect">
            <a:avLst/>
          </a:prstGeom>
          <a:noFill/>
        </p:spPr>
        <p:txBody>
          <a:bodyPr wrap="square" rtlCol="0">
            <a:spAutoFit/>
          </a:bodyPr>
          <a:lstStyle/>
          <a:p>
            <a:pPr algn="ctr"/>
            <a:r>
              <a:rPr lang="en-US" dirty="0" smtClean="0"/>
              <a:t>Weighting function</a:t>
            </a:r>
            <a:endParaRPr lang="en-US" dirty="0"/>
          </a:p>
        </p:txBody>
      </p:sp>
      <p:sp>
        <p:nvSpPr>
          <p:cNvPr id="9" name="Content Placeholder 2"/>
          <p:cNvSpPr txBox="1">
            <a:spLocks/>
          </p:cNvSpPr>
          <p:nvPr/>
        </p:nvSpPr>
        <p:spPr>
          <a:xfrm>
            <a:off x="457200" y="5334000"/>
            <a:ext cx="7620000" cy="773197"/>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lvl="1"/>
            <a:r>
              <a:rPr lang="en-US" dirty="0" smtClean="0"/>
              <a:t>Reminder: Gaussian and bilateral filter are just aggregations using different weighting functions! </a:t>
            </a:r>
          </a:p>
        </p:txBody>
      </p:sp>
      <p:sp>
        <p:nvSpPr>
          <p:cNvPr id="19" name="Content Placeholder 2"/>
          <p:cNvSpPr txBox="1">
            <a:spLocks/>
          </p:cNvSpPr>
          <p:nvPr/>
        </p:nvSpPr>
        <p:spPr>
          <a:xfrm>
            <a:off x="457200" y="4267200"/>
            <a:ext cx="7620000" cy="1072398"/>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lvl="1"/>
            <a:r>
              <a:rPr lang="en-US" dirty="0" smtClean="0"/>
              <a:t>Perform aggregations on </a:t>
            </a:r>
            <a:r>
              <a:rPr lang="en-US" b="1" dirty="0" smtClean="0">
                <a:solidFill>
                  <a:srgbClr val="FF0000"/>
                </a:solidFill>
              </a:rPr>
              <a:t>costs of neighboring pixels</a:t>
            </a:r>
            <a:r>
              <a:rPr lang="en-US" dirty="0" smtClean="0"/>
              <a:t> w.r.t. different </a:t>
            </a:r>
            <a:r>
              <a:rPr lang="en-US" i="1" dirty="0">
                <a:latin typeface="Times New Roman" pitchFamily="18" charset="0"/>
                <a:cs typeface="Times New Roman" pitchFamily="18" charset="0"/>
              </a:rPr>
              <a:t>x</a:t>
            </a:r>
            <a:r>
              <a:rPr lang="en-US" dirty="0" smtClean="0"/>
              <a:t> values, and then select the optimal </a:t>
            </a:r>
            <a:r>
              <a:rPr lang="en-US" b="1" i="1" dirty="0" smtClean="0">
                <a:solidFill>
                  <a:srgbClr val="FF0000"/>
                </a:solidFill>
                <a:latin typeface="Times New Roman" pitchFamily="18" charset="0"/>
                <a:cs typeface="Times New Roman" pitchFamily="18" charset="0"/>
              </a:rPr>
              <a:t>x</a:t>
            </a:r>
            <a:r>
              <a:rPr lang="en-US" b="1" i="1" baseline="30000" dirty="0" smtClean="0">
                <a:solidFill>
                  <a:srgbClr val="FF0000"/>
                </a:solidFill>
                <a:latin typeface="Times New Roman" pitchFamily="18" charset="0"/>
                <a:cs typeface="Times New Roman" pitchFamily="18" charset="0"/>
              </a:rPr>
              <a:t>*</a:t>
            </a:r>
            <a:r>
              <a:rPr lang="en-US" dirty="0" smtClean="0"/>
              <a:t> as the output filtered value! </a:t>
            </a:r>
          </a:p>
        </p:txBody>
      </p:sp>
      <p:sp>
        <p:nvSpPr>
          <p:cNvPr id="22" name="Content Placeholder 2"/>
          <p:cNvSpPr txBox="1">
            <a:spLocks/>
          </p:cNvSpPr>
          <p:nvPr/>
        </p:nvSpPr>
        <p:spPr>
          <a:xfrm>
            <a:off x="457200" y="3733800"/>
            <a:ext cx="7620000" cy="773197"/>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lvl="1"/>
            <a:r>
              <a:rPr lang="en-US" dirty="0">
                <a:latin typeface="Times New Roman" pitchFamily="18" charset="0"/>
                <a:cs typeface="Times New Roman" pitchFamily="18" charset="0"/>
              </a:rPr>
              <a:t>Ω: </a:t>
            </a:r>
            <a:r>
              <a:rPr lang="en-US" dirty="0">
                <a:cs typeface="Times New Roman" pitchFamily="18" charset="0"/>
              </a:rPr>
              <a:t>The neighboring pixels of</a:t>
            </a:r>
            <a:r>
              <a:rPr lang="en-US" dirty="0">
                <a:latin typeface="Times New Roman" pitchFamily="18" charset="0"/>
                <a:cs typeface="Times New Roman" pitchFamily="18" charset="0"/>
              </a:rPr>
              <a:t> </a:t>
            </a:r>
            <a:r>
              <a:rPr lang="en-US" i="1" dirty="0" smtClean="0">
                <a:latin typeface="Times New Roman" pitchFamily="18" charset="0"/>
                <a:cs typeface="Times New Roman" pitchFamily="18" charset="0"/>
              </a:rPr>
              <a:t>p</a:t>
            </a:r>
            <a:r>
              <a:rPr lang="en-US" dirty="0" smtClean="0"/>
              <a:t> </a:t>
            </a:r>
          </a:p>
        </p:txBody>
      </p:sp>
    </p:spTree>
    <p:extLst>
      <p:ext uri="{BB962C8B-B14F-4D97-AF65-F5344CB8AC3E}">
        <p14:creationId xmlns:p14="http://schemas.microsoft.com/office/powerpoint/2010/main" val="8247835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left)">
                                      <p:cBhvr>
                                        <p:cTn id="7" dur="500"/>
                                        <p:tgtEl>
                                          <p:spTgt spid="3">
                                            <p:txEl>
                                              <p:pRg st="0" end="0"/>
                                            </p:txEl>
                                          </p:spTgt>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wipe(left)">
                                      <p:cBhvr>
                                        <p:cTn id="11" dur="500"/>
                                        <p:tgtEl>
                                          <p:spTgt spid="102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left)">
                                      <p:cBhvr>
                                        <p:cTn id="22" dur="500"/>
                                        <p:tgtEl>
                                          <p:spTgt spid="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wipe(left)">
                                      <p:cBhvr>
                                        <p:cTn id="25" dur="500"/>
                                        <p:tgtEl>
                                          <p:spTgt spid="5"/>
                                        </p:tgtEl>
                                      </p:cBhvr>
                                    </p:animEffect>
                                  </p:childTnLst>
                                </p:cTn>
                              </p:par>
                            </p:childTnLst>
                          </p:cTn>
                        </p:par>
                        <p:par>
                          <p:cTn id="26" fill="hold">
                            <p:stCondLst>
                              <p:cond delay="2000"/>
                            </p:stCondLst>
                            <p:childTnLst>
                              <p:par>
                                <p:cTn id="27" presetID="22" presetClass="entr" presetSubtype="8"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wipe(left)">
                                      <p:cBhvr>
                                        <p:cTn id="29" dur="500"/>
                                        <p:tgtEl>
                                          <p:spTgt spid="22"/>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9"/>
                                        </p:tgtEl>
                                        <p:attrNameLst>
                                          <p:attrName>style.visibility</p:attrName>
                                        </p:attrNameLst>
                                      </p:cBhvr>
                                      <p:to>
                                        <p:strVal val="visible"/>
                                      </p:to>
                                    </p:set>
                                    <p:animEffect transition="in" filter="wipe(left)">
                                      <p:cBhvr>
                                        <p:cTn id="33" dur="500"/>
                                        <p:tgtEl>
                                          <p:spTgt spid="19"/>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6" grpId="0" animBg="1"/>
      <p:bldP spid="5" grpId="0"/>
      <p:bldP spid="8" grpId="0"/>
      <p:bldP spid="9" grpId="0"/>
      <p:bldP spid="19" grpId="0"/>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example</a:t>
            </a:r>
            <a:endParaRPr 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37" y="3063843"/>
            <a:ext cx="3941275" cy="29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9"/>
          <p:cNvSpPr txBox="1">
            <a:spLocks noChangeArrowheads="1"/>
          </p:cNvSpPr>
          <p:nvPr/>
        </p:nvSpPr>
        <p:spPr bwMode="auto">
          <a:xfrm>
            <a:off x="3173412" y="38284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p</a:t>
            </a:r>
          </a:p>
        </p:txBody>
      </p:sp>
      <p:sp>
        <p:nvSpPr>
          <p:cNvPr id="6" name="Text Box 41"/>
          <p:cNvSpPr txBox="1">
            <a:spLocks noChangeArrowheads="1"/>
          </p:cNvSpPr>
          <p:nvPr/>
        </p:nvSpPr>
        <p:spPr bwMode="auto">
          <a:xfrm>
            <a:off x="3477600" y="4819392"/>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q</a:t>
            </a:r>
          </a:p>
        </p:txBody>
      </p:sp>
      <p:sp>
        <p:nvSpPr>
          <p:cNvPr id="7" name="Oval 42"/>
          <p:cNvSpPr>
            <a:spLocks noChangeArrowheads="1"/>
          </p:cNvSpPr>
          <p:nvPr/>
        </p:nvSpPr>
        <p:spPr bwMode="auto">
          <a:xfrm>
            <a:off x="3556975" y="5166725"/>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7"/>
          <p:cNvSpPr>
            <a:spLocks noChangeArrowheads="1"/>
          </p:cNvSpPr>
          <p:nvPr/>
        </p:nvSpPr>
        <p:spPr bwMode="auto">
          <a:xfrm>
            <a:off x="3276600" y="3850892"/>
            <a:ext cx="104775" cy="10160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6" name="Straight Arrow Connector 15"/>
          <p:cNvCxnSpPr/>
          <p:nvPr/>
        </p:nvCxnSpPr>
        <p:spPr>
          <a:xfrm>
            <a:off x="2821431" y="3341886"/>
            <a:ext cx="1047731" cy="0"/>
          </a:xfrm>
          <a:prstGeom prst="straightConnector1">
            <a:avLst/>
          </a:prstGeom>
          <a:ln w="25400">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21431"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52675" y="2667000"/>
            <a:ext cx="2057400" cy="369332"/>
          </a:xfrm>
          <a:prstGeom prst="rect">
            <a:avLst/>
          </a:prstGeom>
          <a:noFill/>
        </p:spPr>
        <p:txBody>
          <a:bodyPr wrap="square" rtlCol="0">
            <a:spAutoFit/>
          </a:bodyPr>
          <a:lstStyle/>
          <a:p>
            <a:pPr algn="ctr"/>
            <a:r>
              <a:rPr lang="en-US" dirty="0" smtClean="0"/>
              <a:t>Neighborhood of </a:t>
            </a:r>
            <a:r>
              <a:rPr lang="en-US" i="1" dirty="0" smtClean="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cxnSp>
        <p:nvCxnSpPr>
          <p:cNvPr id="24" name="Straight Connector 23"/>
          <p:cNvCxnSpPr/>
          <p:nvPr/>
        </p:nvCxnSpPr>
        <p:spPr>
          <a:xfrm>
            <a:off x="1966110" y="3505200"/>
            <a:ext cx="23772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81200" y="5486400"/>
            <a:ext cx="23772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29" name="Rectangle 28"/>
          <p:cNvSpPr/>
          <p:nvPr/>
        </p:nvSpPr>
        <p:spPr>
          <a:xfrm>
            <a:off x="1981200" y="3505200"/>
            <a:ext cx="2362200" cy="198120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p:cNvSpPr txBox="1"/>
          <p:nvPr/>
        </p:nvSpPr>
        <p:spPr>
          <a:xfrm>
            <a:off x="1066800" y="4098521"/>
            <a:ext cx="838200" cy="646331"/>
          </a:xfrm>
          <a:prstGeom prst="rect">
            <a:avLst/>
          </a:prstGeom>
          <a:noFill/>
        </p:spPr>
        <p:txBody>
          <a:bodyPr wrap="square" rtlCol="0">
            <a:spAutoFit/>
          </a:bodyPr>
          <a:lstStyle/>
          <a:p>
            <a:r>
              <a:rPr lang="en-US" dirty="0"/>
              <a:t>Where is </a:t>
            </a:r>
            <a:r>
              <a:rPr lang="en-US" i="1" dirty="0">
                <a:latin typeface="Times New Roman" pitchFamily="18" charset="0"/>
                <a:cs typeface="Times New Roman" pitchFamily="18" charset="0"/>
              </a:rPr>
              <a:t>x*</a:t>
            </a:r>
            <a:r>
              <a:rPr lang="en-US" dirty="0"/>
              <a:t> </a:t>
            </a:r>
            <a:r>
              <a:rPr lang="en-US" dirty="0" smtClean="0"/>
              <a:t>?</a:t>
            </a:r>
            <a:endParaRPr lang="en-US" dirty="0"/>
          </a:p>
        </p:txBody>
      </p:sp>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137" y="672710"/>
            <a:ext cx="1109663"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p:nvGrpSpPr>
        <p:grpSpPr>
          <a:xfrm>
            <a:off x="4348966" y="661987"/>
            <a:ext cx="1332699" cy="481013"/>
            <a:chOff x="4121309" y="4665918"/>
            <a:chExt cx="1332699" cy="481013"/>
          </a:xfrm>
        </p:grpSpPr>
        <p:pic>
          <p:nvPicPr>
            <p:cNvPr id="2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1309" y="4665918"/>
              <a:ext cx="12001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1933" y="4724400"/>
              <a:ext cx="142075" cy="11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2675" y="1523999"/>
            <a:ext cx="3867150" cy="76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4783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22" presetClass="entr" presetSubtype="1"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wipe(up)">
                                      <p:cBhvr>
                                        <p:cTn id="19" dur="500"/>
                                        <p:tgtEl>
                                          <p:spTgt spid="18"/>
                                        </p:tgtEl>
                                      </p:cBhvr>
                                    </p:animEffect>
                                  </p:childTnLst>
                                </p:cTn>
                              </p:par>
                              <p:par>
                                <p:cTn id="20" presetID="22" presetClass="entr" presetSubtype="1"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wipe(up)">
                                      <p:cBhvr>
                                        <p:cTn id="22" dur="500"/>
                                        <p:tgtEl>
                                          <p:spTgt spid="19"/>
                                        </p:tgtEl>
                                      </p:cBhvr>
                                    </p:animEffect>
                                  </p:childTnLst>
                                </p:cTn>
                              </p:par>
                            </p:childTnLst>
                          </p:cTn>
                        </p:par>
                        <p:par>
                          <p:cTn id="23" fill="hold">
                            <p:stCondLst>
                              <p:cond delay="500"/>
                            </p:stCondLst>
                            <p:childTnLst>
                              <p:par>
                                <p:cTn id="24" presetID="22" presetClass="entr" presetSubtype="1" fill="hold" grpId="0" nodeType="after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wipe(up)">
                                      <p:cBhvr>
                                        <p:cTn id="26" dur="500"/>
                                        <p:tgtEl>
                                          <p:spTgt spid="20"/>
                                        </p:tgtEl>
                                      </p:cBhvr>
                                    </p:animEffect>
                                  </p:childTnLst>
                                </p:cTn>
                              </p:par>
                              <p:par>
                                <p:cTn id="27" presetID="22" presetClass="entr" presetSubtype="8"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wipe(left)">
                                      <p:cBhvr>
                                        <p:cTn id="34" dur="500"/>
                                        <p:tgtEl>
                                          <p:spTgt spid="24"/>
                                        </p:tgtEl>
                                      </p:cBhvr>
                                    </p:animEffect>
                                  </p:childTnLst>
                                </p:cTn>
                              </p:par>
                              <p:par>
                                <p:cTn id="35" presetID="22" presetClass="entr" presetSubtype="8"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wipe(left)">
                                      <p:cBhvr>
                                        <p:cTn id="37" dur="500"/>
                                        <p:tgtEl>
                                          <p:spTgt spid="28"/>
                                        </p:tgtEl>
                                      </p:cBhvr>
                                    </p:animEffect>
                                  </p:childTnLst>
                                </p:cTn>
                              </p:par>
                              <p:par>
                                <p:cTn id="38" presetID="22" presetClass="entr" presetSubtype="8"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wipe(left)">
                                      <p:cBhvr>
                                        <p:cTn id="40" dur="500"/>
                                        <p:tgtEl>
                                          <p:spTgt spid="29"/>
                                        </p:tgtEl>
                                      </p:cBhvr>
                                    </p:animEffect>
                                  </p:childTnLst>
                                </p:cTn>
                              </p:par>
                            </p:childTnLst>
                          </p:cTn>
                        </p:par>
                        <p:par>
                          <p:cTn id="41" fill="hold">
                            <p:stCondLst>
                              <p:cond delay="500"/>
                            </p:stCondLst>
                            <p:childTnLst>
                              <p:par>
                                <p:cTn id="42" presetID="22" presetClass="entr" presetSubtype="8" fill="hold" grpId="0" nodeType="after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wipe(left)">
                                      <p:cBhvr>
                                        <p:cTn id="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animBg="1"/>
      <p:bldP spid="8" grpId="0" animBg="1"/>
      <p:bldP spid="20" grpId="0"/>
      <p:bldP spid="29" grpId="0" animBg="1"/>
      <p:bldP spid="3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1981200" y="3505200"/>
            <a:ext cx="2362200" cy="1981200"/>
          </a:xfrm>
          <a:prstGeom prst="rect">
            <a:avLst/>
          </a:pr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37" y="3063843"/>
            <a:ext cx="3941275" cy="29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 Box 39"/>
          <p:cNvSpPr txBox="1">
            <a:spLocks noChangeArrowheads="1"/>
          </p:cNvSpPr>
          <p:nvPr/>
        </p:nvSpPr>
        <p:spPr bwMode="auto">
          <a:xfrm>
            <a:off x="3173412" y="3828463"/>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p</a:t>
            </a:r>
          </a:p>
        </p:txBody>
      </p:sp>
      <p:sp>
        <p:nvSpPr>
          <p:cNvPr id="6" name="Text Box 41"/>
          <p:cNvSpPr txBox="1">
            <a:spLocks noChangeArrowheads="1"/>
          </p:cNvSpPr>
          <p:nvPr/>
        </p:nvSpPr>
        <p:spPr bwMode="auto">
          <a:xfrm>
            <a:off x="3477600" y="4819392"/>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q</a:t>
            </a:r>
          </a:p>
        </p:txBody>
      </p:sp>
      <p:sp>
        <p:nvSpPr>
          <p:cNvPr id="7" name="Oval 42"/>
          <p:cNvSpPr>
            <a:spLocks noChangeArrowheads="1"/>
          </p:cNvSpPr>
          <p:nvPr/>
        </p:nvSpPr>
        <p:spPr bwMode="auto">
          <a:xfrm>
            <a:off x="3556975" y="5166725"/>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7"/>
          <p:cNvSpPr>
            <a:spLocks noChangeArrowheads="1"/>
          </p:cNvSpPr>
          <p:nvPr/>
        </p:nvSpPr>
        <p:spPr bwMode="auto">
          <a:xfrm>
            <a:off x="3276600" y="3850892"/>
            <a:ext cx="104775" cy="10160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6" name="Straight Arrow Connector 15"/>
          <p:cNvCxnSpPr/>
          <p:nvPr/>
        </p:nvCxnSpPr>
        <p:spPr>
          <a:xfrm>
            <a:off x="2821431" y="3341886"/>
            <a:ext cx="1047731" cy="0"/>
          </a:xfrm>
          <a:prstGeom prst="straightConnector1">
            <a:avLst/>
          </a:prstGeom>
          <a:ln w="25400">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21431"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52675" y="2667000"/>
            <a:ext cx="2057400" cy="369332"/>
          </a:xfrm>
          <a:prstGeom prst="rect">
            <a:avLst/>
          </a:prstGeom>
          <a:noFill/>
        </p:spPr>
        <p:txBody>
          <a:bodyPr wrap="square" rtlCol="0">
            <a:spAutoFit/>
          </a:bodyPr>
          <a:lstStyle/>
          <a:p>
            <a:pPr algn="ctr"/>
            <a:r>
              <a:rPr lang="en-US" dirty="0" smtClean="0"/>
              <a:t>Neighborhood of </a:t>
            </a:r>
            <a:r>
              <a:rPr lang="en-US" i="1" dirty="0" smtClean="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cxnSp>
        <p:nvCxnSpPr>
          <p:cNvPr id="24" name="Straight Connector 23"/>
          <p:cNvCxnSpPr/>
          <p:nvPr/>
        </p:nvCxnSpPr>
        <p:spPr>
          <a:xfrm>
            <a:off x="1966110" y="3505200"/>
            <a:ext cx="23772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1981200" y="5486400"/>
            <a:ext cx="237729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066800" y="4098521"/>
            <a:ext cx="838200" cy="646331"/>
          </a:xfrm>
          <a:prstGeom prst="rect">
            <a:avLst/>
          </a:prstGeom>
          <a:noFill/>
        </p:spPr>
        <p:txBody>
          <a:bodyPr wrap="square" rtlCol="0">
            <a:spAutoFit/>
          </a:bodyPr>
          <a:lstStyle/>
          <a:p>
            <a:r>
              <a:rPr lang="en-US" dirty="0"/>
              <a:t>Where is </a:t>
            </a:r>
            <a:r>
              <a:rPr lang="en-US" i="1" dirty="0">
                <a:latin typeface="Times New Roman" pitchFamily="18" charset="0"/>
                <a:cs typeface="Times New Roman" pitchFamily="18" charset="0"/>
              </a:rPr>
              <a:t>x*</a:t>
            </a:r>
            <a:r>
              <a:rPr lang="en-US" dirty="0"/>
              <a:t> </a:t>
            </a:r>
            <a:r>
              <a:rPr lang="en-US" dirty="0" smtClean="0"/>
              <a:t>?</a:t>
            </a:r>
            <a:endParaRPr lang="en-US" dirty="0"/>
          </a:p>
        </p:txBody>
      </p:sp>
      <p:sp>
        <p:nvSpPr>
          <p:cNvPr id="21" name="Title 1"/>
          <p:cNvSpPr txBox="1">
            <a:spLocks/>
          </p:cNvSpPr>
          <p:nvPr/>
        </p:nvSpPr>
        <p:spPr>
          <a:xfrm>
            <a:off x="457200" y="274638"/>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mtClean="0"/>
              <a:t>First example</a:t>
            </a:r>
            <a:endParaRPr lang="en-US" dirty="0"/>
          </a:p>
        </p:txBody>
      </p:sp>
      <p:pic>
        <p:nvPicPr>
          <p:cNvPr id="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137" y="672710"/>
            <a:ext cx="1109663"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3" name="Group 22"/>
          <p:cNvGrpSpPr/>
          <p:nvPr/>
        </p:nvGrpSpPr>
        <p:grpSpPr>
          <a:xfrm>
            <a:off x="4348966" y="661987"/>
            <a:ext cx="1332699" cy="481013"/>
            <a:chOff x="4121309" y="4665918"/>
            <a:chExt cx="1332699" cy="481013"/>
          </a:xfrm>
        </p:grpSpPr>
        <p:pic>
          <p:nvPicPr>
            <p:cNvPr id="2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1309" y="4665918"/>
              <a:ext cx="12001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1933" y="4724400"/>
              <a:ext cx="142075" cy="11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7"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2675" y="1523999"/>
            <a:ext cx="3867150" cy="76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534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withEffect">
                                  <p:stCondLst>
                                    <p:cond delay="0"/>
                                  </p:stCondLst>
                                  <p:childTnLst>
                                    <p:animEffect transition="out" filter="fade">
                                      <p:cBhvr>
                                        <p:cTn id="6" dur="500"/>
                                        <p:tgtEl>
                                          <p:spTgt spid="28"/>
                                        </p:tgtEl>
                                      </p:cBhvr>
                                    </p:animEffect>
                                    <p:set>
                                      <p:cBhvr>
                                        <p:cTn id="7" dur="1" fill="hold">
                                          <p:stCondLst>
                                            <p:cond delay="499"/>
                                          </p:stCondLst>
                                        </p:cTn>
                                        <p:tgtEl>
                                          <p:spTgt spid="28"/>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24"/>
                                        </p:tgtEl>
                                      </p:cBhvr>
                                    </p:animEffect>
                                    <p:set>
                                      <p:cBhvr>
                                        <p:cTn id="10" dur="1" fill="hold">
                                          <p:stCondLst>
                                            <p:cond delay="499"/>
                                          </p:stCondLst>
                                        </p:cTn>
                                        <p:tgtEl>
                                          <p:spTgt spid="24"/>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29"/>
                                        </p:tgtEl>
                                      </p:cBhvr>
                                    </p:animEffect>
                                    <p:set>
                                      <p:cBhvr>
                                        <p:cTn id="13" dur="1" fill="hold">
                                          <p:stCondLst>
                                            <p:cond delay="499"/>
                                          </p:stCondLst>
                                        </p:cTn>
                                        <p:tgtEl>
                                          <p:spTgt spid="29"/>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2"/>
                                        </p:tgtEl>
                                      </p:cBhvr>
                                    </p:animEffect>
                                    <p:set>
                                      <p:cBhvr>
                                        <p:cTn id="16" dur="1" fill="hold">
                                          <p:stCondLst>
                                            <p:cond delay="499"/>
                                          </p:stCondLst>
                                        </p:cTn>
                                        <p:tgtEl>
                                          <p:spTgt spid="32"/>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5"/>
                                        </p:tgtEl>
                                      </p:cBhvr>
                                    </p:animEffect>
                                    <p:set>
                                      <p:cBhvr>
                                        <p:cTn id="19"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5" grpId="0"/>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37" y="3063843"/>
            <a:ext cx="3941275" cy="29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1"/>
          <p:cNvSpPr txBox="1">
            <a:spLocks noChangeArrowheads="1"/>
          </p:cNvSpPr>
          <p:nvPr/>
        </p:nvSpPr>
        <p:spPr bwMode="auto">
          <a:xfrm>
            <a:off x="3477600" y="4819392"/>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q</a:t>
            </a:r>
          </a:p>
        </p:txBody>
      </p:sp>
      <p:sp>
        <p:nvSpPr>
          <p:cNvPr id="7" name="Oval 42"/>
          <p:cNvSpPr>
            <a:spLocks noChangeArrowheads="1"/>
          </p:cNvSpPr>
          <p:nvPr/>
        </p:nvSpPr>
        <p:spPr bwMode="auto">
          <a:xfrm>
            <a:off x="3556975" y="5166725"/>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7"/>
          <p:cNvSpPr>
            <a:spLocks noChangeArrowheads="1"/>
          </p:cNvSpPr>
          <p:nvPr/>
        </p:nvSpPr>
        <p:spPr bwMode="auto">
          <a:xfrm>
            <a:off x="3276600" y="3850892"/>
            <a:ext cx="104775" cy="10160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6" name="Straight Arrow Connector 15"/>
          <p:cNvCxnSpPr/>
          <p:nvPr/>
        </p:nvCxnSpPr>
        <p:spPr>
          <a:xfrm>
            <a:off x="2821431" y="3341886"/>
            <a:ext cx="1047731" cy="0"/>
          </a:xfrm>
          <a:prstGeom prst="straightConnector1">
            <a:avLst/>
          </a:prstGeom>
          <a:ln w="25400">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21431"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52675" y="2667000"/>
            <a:ext cx="2057400" cy="369332"/>
          </a:xfrm>
          <a:prstGeom prst="rect">
            <a:avLst/>
          </a:prstGeom>
          <a:noFill/>
        </p:spPr>
        <p:txBody>
          <a:bodyPr wrap="square" rtlCol="0">
            <a:spAutoFit/>
          </a:bodyPr>
          <a:lstStyle/>
          <a:p>
            <a:pPr algn="ctr"/>
            <a:r>
              <a:rPr lang="en-US" dirty="0" smtClean="0"/>
              <a:t>Neighborhood of </a:t>
            </a:r>
            <a:r>
              <a:rPr lang="en-US" i="1" dirty="0" smtClean="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3" name="TextBox 2"/>
          <p:cNvSpPr txBox="1"/>
          <p:nvPr/>
        </p:nvSpPr>
        <p:spPr>
          <a:xfrm>
            <a:off x="5018189" y="2851666"/>
            <a:ext cx="914400" cy="369332"/>
          </a:xfrm>
          <a:prstGeom prst="rect">
            <a:avLst/>
          </a:prstGeom>
          <a:noFill/>
        </p:spPr>
        <p:txBody>
          <a:bodyPr wrap="square" rtlCol="0">
            <a:spAutoFit/>
          </a:bodyPr>
          <a:lstStyle/>
          <a:p>
            <a:r>
              <a:rPr lang="el-GR" i="1" dirty="0" smtClean="0">
                <a:solidFill>
                  <a:srgbClr val="FF0000"/>
                </a:solidFill>
                <a:latin typeface="Times New Roman" pitchFamily="18" charset="0"/>
                <a:cs typeface="Times New Roman" pitchFamily="18" charset="0"/>
              </a:rPr>
              <a:t>α</a:t>
            </a:r>
            <a:r>
              <a:rPr lang="en-US" i="1" dirty="0" smtClean="0">
                <a:solidFill>
                  <a:srgbClr val="FF0000"/>
                </a:solidFill>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 2.0</a:t>
            </a:r>
            <a:endParaRPr lang="en-US" dirty="0">
              <a:solidFill>
                <a:srgbClr val="FF0000"/>
              </a:solidFill>
              <a:latin typeface="Times New Roman" pitchFamily="18" charset="0"/>
              <a:cs typeface="Times New Roman" pitchFamily="18" charset="0"/>
            </a:endParaRPr>
          </a:p>
        </p:txBody>
      </p:sp>
      <p:grpSp>
        <p:nvGrpSpPr>
          <p:cNvPr id="9" name="Group 8"/>
          <p:cNvGrpSpPr/>
          <p:nvPr/>
        </p:nvGrpSpPr>
        <p:grpSpPr>
          <a:xfrm>
            <a:off x="3124200" y="4419600"/>
            <a:ext cx="402674" cy="369332"/>
            <a:chOff x="3124200" y="4419600"/>
            <a:chExt cx="402674" cy="369332"/>
          </a:xfrm>
        </p:grpSpPr>
        <p:sp>
          <p:nvSpPr>
            <p:cNvPr id="22" name="Text Box 39"/>
            <p:cNvSpPr txBox="1">
              <a:spLocks noChangeArrowheads="1"/>
            </p:cNvSpPr>
            <p:nvPr/>
          </p:nvSpPr>
          <p:spPr bwMode="auto">
            <a:xfrm>
              <a:off x="3124200" y="4419600"/>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smtClean="0">
                  <a:latin typeface="Times New Roman" pitchFamily="18" charset="0"/>
                </a:rPr>
                <a:t>x*</a:t>
              </a:r>
              <a:endParaRPr lang="en-US" i="1" dirty="0">
                <a:latin typeface="Times New Roman" pitchFamily="18" charset="0"/>
              </a:endParaRPr>
            </a:p>
          </p:txBody>
        </p:sp>
        <p:sp>
          <p:nvSpPr>
            <p:cNvPr id="21" name="Oval 20"/>
            <p:cNvSpPr>
              <a:spLocks noChangeArrowheads="1"/>
            </p:cNvSpPr>
            <p:nvPr/>
          </p:nvSpPr>
          <p:spPr bwMode="auto">
            <a:xfrm>
              <a:off x="3276599" y="4419600"/>
              <a:ext cx="104775" cy="101600"/>
            </a:xfrm>
            <a:prstGeom prst="ellipse">
              <a:avLst/>
            </a:prstGeom>
            <a:solidFill>
              <a:srgbClr val="FF0000"/>
            </a:solidFill>
            <a:ln w="9525">
              <a:solidFill>
                <a:schemeClr val="tx1"/>
              </a:solidFill>
              <a:round/>
              <a:headEnd/>
              <a:tailEnd/>
            </a:ln>
            <a:effectLst/>
            <a:extLst/>
          </p:spPr>
          <p:txBody>
            <a:bodyPr wrap="none" anchor="ctr"/>
            <a:lstStyle/>
            <a:p>
              <a:endParaRPr lang="en-US"/>
            </a:p>
          </p:txBody>
        </p:sp>
      </p:grpSp>
      <p:sp>
        <p:nvSpPr>
          <p:cNvPr id="23" name="Title 1"/>
          <p:cNvSpPr txBox="1">
            <a:spLocks/>
          </p:cNvSpPr>
          <p:nvPr/>
        </p:nvSpPr>
        <p:spPr>
          <a:xfrm>
            <a:off x="457200" y="274638"/>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mtClean="0"/>
              <a:t>First example</a:t>
            </a:r>
            <a:endParaRPr lang="en-US" dirty="0"/>
          </a:p>
        </p:txBody>
      </p:sp>
      <p:pic>
        <p:nvPicPr>
          <p:cNvPr id="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137" y="672710"/>
            <a:ext cx="1109663"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5" name="Group 24"/>
          <p:cNvGrpSpPr/>
          <p:nvPr/>
        </p:nvGrpSpPr>
        <p:grpSpPr>
          <a:xfrm>
            <a:off x="4348966" y="661987"/>
            <a:ext cx="1332699" cy="481013"/>
            <a:chOff x="4121309" y="4665918"/>
            <a:chExt cx="1332699" cy="481013"/>
          </a:xfrm>
        </p:grpSpPr>
        <p:pic>
          <p:nvPicPr>
            <p:cNvPr id="2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1309" y="4665918"/>
              <a:ext cx="12001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1933" y="4724400"/>
              <a:ext cx="142075" cy="11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8"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2675" y="1523999"/>
            <a:ext cx="3867150" cy="76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92764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528"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anim calcmode="lin" valueType="num">
                                      <p:cBhvr>
                                        <p:cTn id="15" dur="500" fill="hold"/>
                                        <p:tgtEl>
                                          <p:spTgt spid="9"/>
                                        </p:tgtEl>
                                        <p:attrNameLst>
                                          <p:attrName>ppt_x</p:attrName>
                                        </p:attrNameLst>
                                      </p:cBhvr>
                                      <p:tavLst>
                                        <p:tav tm="0">
                                          <p:val>
                                            <p:fltVal val="0.5"/>
                                          </p:val>
                                        </p:tav>
                                        <p:tav tm="100000">
                                          <p:val>
                                            <p:strVal val="#ppt_x"/>
                                          </p:val>
                                        </p:tav>
                                      </p:tavLst>
                                    </p:anim>
                                    <p:anim calcmode="lin" valueType="num">
                                      <p:cBhvr>
                                        <p:cTn id="16" dur="5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37" y="3063843"/>
            <a:ext cx="3941275" cy="29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1"/>
          <p:cNvSpPr txBox="1">
            <a:spLocks noChangeArrowheads="1"/>
          </p:cNvSpPr>
          <p:nvPr/>
        </p:nvSpPr>
        <p:spPr bwMode="auto">
          <a:xfrm>
            <a:off x="3477600" y="4819392"/>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q</a:t>
            </a:r>
          </a:p>
        </p:txBody>
      </p:sp>
      <p:sp>
        <p:nvSpPr>
          <p:cNvPr id="7" name="Oval 42"/>
          <p:cNvSpPr>
            <a:spLocks noChangeArrowheads="1"/>
          </p:cNvSpPr>
          <p:nvPr/>
        </p:nvSpPr>
        <p:spPr bwMode="auto">
          <a:xfrm>
            <a:off x="3556975" y="5166725"/>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7"/>
          <p:cNvSpPr>
            <a:spLocks noChangeArrowheads="1"/>
          </p:cNvSpPr>
          <p:nvPr/>
        </p:nvSpPr>
        <p:spPr bwMode="auto">
          <a:xfrm>
            <a:off x="3276600" y="3850892"/>
            <a:ext cx="104775" cy="10160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6" name="Straight Arrow Connector 15"/>
          <p:cNvCxnSpPr/>
          <p:nvPr/>
        </p:nvCxnSpPr>
        <p:spPr>
          <a:xfrm>
            <a:off x="2821431" y="3341886"/>
            <a:ext cx="1047731" cy="0"/>
          </a:xfrm>
          <a:prstGeom prst="straightConnector1">
            <a:avLst/>
          </a:prstGeom>
          <a:ln w="25400">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21431"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52675" y="2667000"/>
            <a:ext cx="2057400" cy="369332"/>
          </a:xfrm>
          <a:prstGeom prst="rect">
            <a:avLst/>
          </a:prstGeom>
          <a:noFill/>
        </p:spPr>
        <p:txBody>
          <a:bodyPr wrap="square" rtlCol="0">
            <a:spAutoFit/>
          </a:bodyPr>
          <a:lstStyle/>
          <a:p>
            <a:pPr algn="ctr"/>
            <a:r>
              <a:rPr lang="en-US" dirty="0" smtClean="0"/>
              <a:t>Neighborhood of </a:t>
            </a:r>
            <a:r>
              <a:rPr lang="en-US" i="1" dirty="0" smtClean="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3" name="TextBox 2"/>
          <p:cNvSpPr txBox="1"/>
          <p:nvPr/>
        </p:nvSpPr>
        <p:spPr>
          <a:xfrm>
            <a:off x="5018189" y="2851666"/>
            <a:ext cx="914400" cy="369332"/>
          </a:xfrm>
          <a:prstGeom prst="rect">
            <a:avLst/>
          </a:prstGeom>
          <a:noFill/>
        </p:spPr>
        <p:txBody>
          <a:bodyPr wrap="square" rtlCol="0">
            <a:spAutoFit/>
          </a:bodyPr>
          <a:lstStyle/>
          <a:p>
            <a:r>
              <a:rPr lang="el-GR" i="1" dirty="0" smtClean="0">
                <a:solidFill>
                  <a:srgbClr val="FF0000"/>
                </a:solidFill>
                <a:latin typeface="Times New Roman" pitchFamily="18" charset="0"/>
                <a:cs typeface="Times New Roman" pitchFamily="18" charset="0"/>
              </a:rPr>
              <a:t>α</a:t>
            </a:r>
            <a:r>
              <a:rPr lang="en-US" i="1" dirty="0" smtClean="0">
                <a:solidFill>
                  <a:srgbClr val="FF0000"/>
                </a:solidFill>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 2.0</a:t>
            </a:r>
            <a:endParaRPr lang="en-US" dirty="0">
              <a:solidFill>
                <a:srgbClr val="FF0000"/>
              </a:solidFill>
              <a:latin typeface="Times New Roman" pitchFamily="18" charset="0"/>
              <a:cs typeface="Times New Roman" pitchFamily="18" charset="0"/>
            </a:endParaRPr>
          </a:p>
        </p:txBody>
      </p:sp>
      <p:grpSp>
        <p:nvGrpSpPr>
          <p:cNvPr id="9" name="Group 8"/>
          <p:cNvGrpSpPr/>
          <p:nvPr/>
        </p:nvGrpSpPr>
        <p:grpSpPr>
          <a:xfrm>
            <a:off x="3124200" y="4419600"/>
            <a:ext cx="402674" cy="369332"/>
            <a:chOff x="3124200" y="4419600"/>
            <a:chExt cx="402674" cy="369332"/>
          </a:xfrm>
        </p:grpSpPr>
        <p:sp>
          <p:nvSpPr>
            <p:cNvPr id="22" name="Text Box 39"/>
            <p:cNvSpPr txBox="1">
              <a:spLocks noChangeArrowheads="1"/>
            </p:cNvSpPr>
            <p:nvPr/>
          </p:nvSpPr>
          <p:spPr bwMode="auto">
            <a:xfrm>
              <a:off x="3124200" y="4419600"/>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smtClean="0">
                  <a:latin typeface="Times New Roman" pitchFamily="18" charset="0"/>
                </a:rPr>
                <a:t>x*</a:t>
              </a:r>
              <a:endParaRPr lang="en-US" i="1" dirty="0">
                <a:latin typeface="Times New Roman" pitchFamily="18" charset="0"/>
              </a:endParaRPr>
            </a:p>
          </p:txBody>
        </p:sp>
        <p:sp>
          <p:nvSpPr>
            <p:cNvPr id="21" name="Oval 20"/>
            <p:cNvSpPr>
              <a:spLocks noChangeArrowheads="1"/>
            </p:cNvSpPr>
            <p:nvPr/>
          </p:nvSpPr>
          <p:spPr bwMode="auto">
            <a:xfrm>
              <a:off x="3276599" y="4419600"/>
              <a:ext cx="104775" cy="101600"/>
            </a:xfrm>
            <a:prstGeom prst="ellipse">
              <a:avLst/>
            </a:prstGeom>
            <a:solidFill>
              <a:srgbClr val="FF0000"/>
            </a:solidFill>
            <a:ln w="9525">
              <a:solidFill>
                <a:schemeClr val="tx1"/>
              </a:solidFill>
              <a:round/>
              <a:headEnd/>
              <a:tailEnd/>
            </a:ln>
            <a:effectLst/>
            <a:extLst/>
          </p:spPr>
          <p:txBody>
            <a:bodyPr wrap="none" anchor="ctr"/>
            <a:lstStyle/>
            <a:p>
              <a:endParaRPr lang="en-US"/>
            </a:p>
          </p:txBody>
        </p:sp>
      </p:grpSp>
      <p:sp>
        <p:nvSpPr>
          <p:cNvPr id="23" name="TextBox 22"/>
          <p:cNvSpPr txBox="1"/>
          <p:nvPr/>
        </p:nvSpPr>
        <p:spPr>
          <a:xfrm>
            <a:off x="5029200" y="3135868"/>
            <a:ext cx="914400" cy="369332"/>
          </a:xfrm>
          <a:prstGeom prst="rect">
            <a:avLst/>
          </a:prstGeom>
          <a:noFill/>
        </p:spPr>
        <p:txBody>
          <a:bodyPr wrap="square" rtlCol="0">
            <a:spAutoFit/>
          </a:bodyPr>
          <a:lstStyle/>
          <a:p>
            <a:r>
              <a:rPr lang="el-GR" i="1" dirty="0" smtClean="0">
                <a:solidFill>
                  <a:srgbClr val="6600CC"/>
                </a:solidFill>
                <a:latin typeface="Times New Roman" pitchFamily="18" charset="0"/>
                <a:cs typeface="Times New Roman" pitchFamily="18" charset="0"/>
              </a:rPr>
              <a:t>α</a:t>
            </a:r>
            <a:r>
              <a:rPr lang="en-US" i="1" dirty="0" smtClean="0">
                <a:solidFill>
                  <a:srgbClr val="6600CC"/>
                </a:solidFill>
                <a:latin typeface="Times New Roman" pitchFamily="18" charset="0"/>
                <a:cs typeface="Times New Roman" pitchFamily="18" charset="0"/>
              </a:rPr>
              <a:t> </a:t>
            </a:r>
            <a:r>
              <a:rPr lang="en-US" dirty="0" smtClean="0">
                <a:solidFill>
                  <a:srgbClr val="6600CC"/>
                </a:solidFill>
                <a:latin typeface="Times New Roman" pitchFamily="18" charset="0"/>
                <a:cs typeface="Times New Roman" pitchFamily="18" charset="0"/>
              </a:rPr>
              <a:t>= 1.0</a:t>
            </a:r>
            <a:endParaRPr lang="en-US" dirty="0">
              <a:solidFill>
                <a:srgbClr val="6600CC"/>
              </a:solidFill>
              <a:latin typeface="Times New Roman" pitchFamily="18" charset="0"/>
              <a:cs typeface="Times New Roman" pitchFamily="18" charset="0"/>
            </a:endParaRPr>
          </a:p>
        </p:txBody>
      </p:sp>
      <p:grpSp>
        <p:nvGrpSpPr>
          <p:cNvPr id="24" name="Group 23"/>
          <p:cNvGrpSpPr/>
          <p:nvPr/>
        </p:nvGrpSpPr>
        <p:grpSpPr>
          <a:xfrm>
            <a:off x="3124200" y="3962400"/>
            <a:ext cx="402674" cy="369332"/>
            <a:chOff x="3124200" y="4419600"/>
            <a:chExt cx="402674" cy="369332"/>
          </a:xfrm>
        </p:grpSpPr>
        <p:sp>
          <p:nvSpPr>
            <p:cNvPr id="25" name="Text Box 39"/>
            <p:cNvSpPr txBox="1">
              <a:spLocks noChangeArrowheads="1"/>
            </p:cNvSpPr>
            <p:nvPr/>
          </p:nvSpPr>
          <p:spPr bwMode="auto">
            <a:xfrm>
              <a:off x="3124200" y="4419600"/>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smtClean="0">
                  <a:latin typeface="Times New Roman" pitchFamily="18" charset="0"/>
                </a:rPr>
                <a:t>x*</a:t>
              </a:r>
              <a:endParaRPr lang="en-US" i="1" dirty="0">
                <a:latin typeface="Times New Roman" pitchFamily="18" charset="0"/>
              </a:endParaRPr>
            </a:p>
          </p:txBody>
        </p:sp>
        <p:sp>
          <p:nvSpPr>
            <p:cNvPr id="26" name="Oval 25"/>
            <p:cNvSpPr>
              <a:spLocks noChangeArrowheads="1"/>
            </p:cNvSpPr>
            <p:nvPr/>
          </p:nvSpPr>
          <p:spPr bwMode="auto">
            <a:xfrm>
              <a:off x="3276599" y="4419600"/>
              <a:ext cx="104775" cy="101600"/>
            </a:xfrm>
            <a:prstGeom prst="ellipse">
              <a:avLst/>
            </a:prstGeom>
            <a:solidFill>
              <a:srgbClr val="6600CC"/>
            </a:solidFill>
            <a:ln w="9525">
              <a:solidFill>
                <a:schemeClr val="tx1"/>
              </a:solidFill>
              <a:round/>
              <a:headEnd/>
              <a:tailEnd/>
            </a:ln>
            <a:effectLst/>
            <a:extLst/>
          </p:spPr>
          <p:txBody>
            <a:bodyPr wrap="none" anchor="ctr"/>
            <a:lstStyle/>
            <a:p>
              <a:endParaRPr lang="en-US"/>
            </a:p>
          </p:txBody>
        </p:sp>
      </p:grpSp>
      <p:sp>
        <p:nvSpPr>
          <p:cNvPr id="27" name="Title 1"/>
          <p:cNvSpPr txBox="1">
            <a:spLocks/>
          </p:cNvSpPr>
          <p:nvPr/>
        </p:nvSpPr>
        <p:spPr>
          <a:xfrm>
            <a:off x="457200" y="274638"/>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mtClean="0"/>
              <a:t>First example</a:t>
            </a:r>
            <a:endParaRPr lang="en-US" dirty="0"/>
          </a:p>
        </p:txBody>
      </p:sp>
      <p:pic>
        <p:nvPicPr>
          <p:cNvPr id="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53137" y="672710"/>
            <a:ext cx="1109663"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9" name="Group 28"/>
          <p:cNvGrpSpPr/>
          <p:nvPr/>
        </p:nvGrpSpPr>
        <p:grpSpPr>
          <a:xfrm>
            <a:off x="4348966" y="661987"/>
            <a:ext cx="1332699" cy="481013"/>
            <a:chOff x="4121309" y="4665918"/>
            <a:chExt cx="1332699" cy="481013"/>
          </a:xfrm>
        </p:grpSpPr>
        <p:pic>
          <p:nvPicPr>
            <p:cNvPr id="3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21309" y="4665918"/>
              <a:ext cx="12001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311933" y="4724400"/>
              <a:ext cx="142075" cy="11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52675" y="1523999"/>
            <a:ext cx="3867150" cy="76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24004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52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 calcmode="lin" valueType="num">
                                      <p:cBhvr>
                                        <p:cTn id="12" dur="500" fill="hold"/>
                                        <p:tgtEl>
                                          <p:spTgt spid="24"/>
                                        </p:tgtEl>
                                        <p:attrNameLst>
                                          <p:attrName>ppt_w</p:attrName>
                                        </p:attrNameLst>
                                      </p:cBhvr>
                                      <p:tavLst>
                                        <p:tav tm="0">
                                          <p:val>
                                            <p:fltVal val="0"/>
                                          </p:val>
                                        </p:tav>
                                        <p:tav tm="100000">
                                          <p:val>
                                            <p:strVal val="#ppt_w"/>
                                          </p:val>
                                        </p:tav>
                                      </p:tavLst>
                                    </p:anim>
                                    <p:anim calcmode="lin" valueType="num">
                                      <p:cBhvr>
                                        <p:cTn id="13" dur="500" fill="hold"/>
                                        <p:tgtEl>
                                          <p:spTgt spid="24"/>
                                        </p:tgtEl>
                                        <p:attrNameLst>
                                          <p:attrName>ppt_h</p:attrName>
                                        </p:attrNameLst>
                                      </p:cBhvr>
                                      <p:tavLst>
                                        <p:tav tm="0">
                                          <p:val>
                                            <p:fltVal val="0"/>
                                          </p:val>
                                        </p:tav>
                                        <p:tav tm="100000">
                                          <p:val>
                                            <p:strVal val="#ppt_h"/>
                                          </p:val>
                                        </p:tav>
                                      </p:tavLst>
                                    </p:anim>
                                    <p:animEffect transition="in" filter="fade">
                                      <p:cBhvr>
                                        <p:cTn id="14" dur="500"/>
                                        <p:tgtEl>
                                          <p:spTgt spid="24"/>
                                        </p:tgtEl>
                                      </p:cBhvr>
                                    </p:animEffect>
                                    <p:anim calcmode="lin" valueType="num">
                                      <p:cBhvr>
                                        <p:cTn id="15" dur="500" fill="hold"/>
                                        <p:tgtEl>
                                          <p:spTgt spid="24"/>
                                        </p:tgtEl>
                                        <p:attrNameLst>
                                          <p:attrName>ppt_x</p:attrName>
                                        </p:attrNameLst>
                                      </p:cBhvr>
                                      <p:tavLst>
                                        <p:tav tm="0">
                                          <p:val>
                                            <p:fltVal val="0.5"/>
                                          </p:val>
                                        </p:tav>
                                        <p:tav tm="100000">
                                          <p:val>
                                            <p:strVal val="#ppt_x"/>
                                          </p:val>
                                        </p:tav>
                                      </p:tavLst>
                                    </p:anim>
                                    <p:anim calcmode="lin" valueType="num">
                                      <p:cBhvr>
                                        <p:cTn id="16" dur="500" fill="hold"/>
                                        <p:tgtEl>
                                          <p:spTgt spid="24"/>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37" y="3063843"/>
            <a:ext cx="3941275" cy="29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 Box 41"/>
          <p:cNvSpPr txBox="1">
            <a:spLocks noChangeArrowheads="1"/>
          </p:cNvSpPr>
          <p:nvPr/>
        </p:nvSpPr>
        <p:spPr bwMode="auto">
          <a:xfrm>
            <a:off x="3477600" y="4819392"/>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q</a:t>
            </a:r>
          </a:p>
        </p:txBody>
      </p:sp>
      <p:sp>
        <p:nvSpPr>
          <p:cNvPr id="7" name="Oval 42"/>
          <p:cNvSpPr>
            <a:spLocks noChangeArrowheads="1"/>
          </p:cNvSpPr>
          <p:nvPr/>
        </p:nvSpPr>
        <p:spPr bwMode="auto">
          <a:xfrm>
            <a:off x="3556975" y="5166725"/>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Oval 7"/>
          <p:cNvSpPr>
            <a:spLocks noChangeArrowheads="1"/>
          </p:cNvSpPr>
          <p:nvPr/>
        </p:nvSpPr>
        <p:spPr bwMode="auto">
          <a:xfrm>
            <a:off x="3276600" y="3850892"/>
            <a:ext cx="104775" cy="10160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cxnSp>
        <p:nvCxnSpPr>
          <p:cNvPr id="16" name="Straight Arrow Connector 15"/>
          <p:cNvCxnSpPr/>
          <p:nvPr/>
        </p:nvCxnSpPr>
        <p:spPr>
          <a:xfrm>
            <a:off x="2821431" y="3341886"/>
            <a:ext cx="1047731" cy="0"/>
          </a:xfrm>
          <a:prstGeom prst="straightConnector1">
            <a:avLst/>
          </a:prstGeom>
          <a:ln w="25400">
            <a:solidFill>
              <a:srgbClr val="00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2821431"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3886200" y="3052175"/>
            <a:ext cx="0" cy="2739025"/>
          </a:xfrm>
          <a:prstGeom prst="line">
            <a:avLst/>
          </a:prstGeom>
          <a:ln w="19050">
            <a:solidFill>
              <a:schemeClr val="tx1">
                <a:lumMod val="90000"/>
                <a:lumOff val="1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2352675" y="2667000"/>
            <a:ext cx="2057400" cy="369332"/>
          </a:xfrm>
          <a:prstGeom prst="rect">
            <a:avLst/>
          </a:prstGeom>
          <a:noFill/>
        </p:spPr>
        <p:txBody>
          <a:bodyPr wrap="square" rtlCol="0">
            <a:spAutoFit/>
          </a:bodyPr>
          <a:lstStyle/>
          <a:p>
            <a:pPr algn="ctr"/>
            <a:r>
              <a:rPr lang="en-US" dirty="0" smtClean="0"/>
              <a:t>Neighborhood of </a:t>
            </a:r>
            <a:r>
              <a:rPr lang="en-US" i="1" dirty="0" smtClean="0">
                <a:latin typeface="Times New Roman" pitchFamily="18" charset="0"/>
                <a:cs typeface="Times New Roman" pitchFamily="18" charset="0"/>
              </a:rPr>
              <a:t>p</a:t>
            </a:r>
            <a:endParaRPr lang="en-US" i="1" dirty="0">
              <a:latin typeface="Times New Roman" pitchFamily="18" charset="0"/>
              <a:cs typeface="Times New Roman" pitchFamily="18" charset="0"/>
            </a:endParaRPr>
          </a:p>
        </p:txBody>
      </p:sp>
      <p:sp>
        <p:nvSpPr>
          <p:cNvPr id="3" name="TextBox 2"/>
          <p:cNvSpPr txBox="1"/>
          <p:nvPr/>
        </p:nvSpPr>
        <p:spPr>
          <a:xfrm>
            <a:off x="5018189" y="2851666"/>
            <a:ext cx="914400" cy="369332"/>
          </a:xfrm>
          <a:prstGeom prst="rect">
            <a:avLst/>
          </a:prstGeom>
          <a:noFill/>
        </p:spPr>
        <p:txBody>
          <a:bodyPr wrap="square" rtlCol="0">
            <a:spAutoFit/>
          </a:bodyPr>
          <a:lstStyle/>
          <a:p>
            <a:r>
              <a:rPr lang="el-GR" i="1" dirty="0" smtClean="0">
                <a:solidFill>
                  <a:srgbClr val="FF0000"/>
                </a:solidFill>
                <a:latin typeface="Times New Roman" pitchFamily="18" charset="0"/>
                <a:cs typeface="Times New Roman" pitchFamily="18" charset="0"/>
              </a:rPr>
              <a:t>α</a:t>
            </a:r>
            <a:r>
              <a:rPr lang="en-US" i="1" dirty="0" smtClean="0">
                <a:solidFill>
                  <a:srgbClr val="FF0000"/>
                </a:solidFill>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 2.0</a:t>
            </a:r>
            <a:endParaRPr lang="en-US" dirty="0">
              <a:solidFill>
                <a:srgbClr val="FF0000"/>
              </a:solidFill>
              <a:latin typeface="Times New Roman" pitchFamily="18" charset="0"/>
              <a:cs typeface="Times New Roman" pitchFamily="18" charset="0"/>
            </a:endParaRPr>
          </a:p>
        </p:txBody>
      </p:sp>
      <p:grpSp>
        <p:nvGrpSpPr>
          <p:cNvPr id="9" name="Group 8"/>
          <p:cNvGrpSpPr/>
          <p:nvPr/>
        </p:nvGrpSpPr>
        <p:grpSpPr>
          <a:xfrm>
            <a:off x="3124200" y="4419600"/>
            <a:ext cx="402674" cy="369332"/>
            <a:chOff x="3124200" y="4419600"/>
            <a:chExt cx="402674" cy="369332"/>
          </a:xfrm>
        </p:grpSpPr>
        <p:sp>
          <p:nvSpPr>
            <p:cNvPr id="22" name="Text Box 39"/>
            <p:cNvSpPr txBox="1">
              <a:spLocks noChangeArrowheads="1"/>
            </p:cNvSpPr>
            <p:nvPr/>
          </p:nvSpPr>
          <p:spPr bwMode="auto">
            <a:xfrm>
              <a:off x="3124200" y="4419600"/>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smtClean="0">
                  <a:latin typeface="Times New Roman" pitchFamily="18" charset="0"/>
                </a:rPr>
                <a:t>x*</a:t>
              </a:r>
              <a:endParaRPr lang="en-US" i="1" dirty="0">
                <a:latin typeface="Times New Roman" pitchFamily="18" charset="0"/>
              </a:endParaRPr>
            </a:p>
          </p:txBody>
        </p:sp>
        <p:sp>
          <p:nvSpPr>
            <p:cNvPr id="21" name="Oval 20"/>
            <p:cNvSpPr>
              <a:spLocks noChangeArrowheads="1"/>
            </p:cNvSpPr>
            <p:nvPr/>
          </p:nvSpPr>
          <p:spPr bwMode="auto">
            <a:xfrm>
              <a:off x="3276599" y="4419600"/>
              <a:ext cx="104775" cy="101600"/>
            </a:xfrm>
            <a:prstGeom prst="ellipse">
              <a:avLst/>
            </a:prstGeom>
            <a:solidFill>
              <a:srgbClr val="FF0000"/>
            </a:solidFill>
            <a:ln w="9525">
              <a:solidFill>
                <a:schemeClr val="tx1"/>
              </a:solidFill>
              <a:round/>
              <a:headEnd/>
              <a:tailEnd/>
            </a:ln>
            <a:effectLst/>
            <a:extLst/>
          </p:spPr>
          <p:txBody>
            <a:bodyPr wrap="none" anchor="ctr"/>
            <a:lstStyle/>
            <a:p>
              <a:endParaRPr lang="en-US"/>
            </a:p>
          </p:txBody>
        </p:sp>
      </p:grpSp>
      <p:sp>
        <p:nvSpPr>
          <p:cNvPr id="23" name="TextBox 22"/>
          <p:cNvSpPr txBox="1"/>
          <p:nvPr/>
        </p:nvSpPr>
        <p:spPr>
          <a:xfrm>
            <a:off x="5029200" y="3135868"/>
            <a:ext cx="914400" cy="369332"/>
          </a:xfrm>
          <a:prstGeom prst="rect">
            <a:avLst/>
          </a:prstGeom>
          <a:noFill/>
        </p:spPr>
        <p:txBody>
          <a:bodyPr wrap="square" rtlCol="0">
            <a:spAutoFit/>
          </a:bodyPr>
          <a:lstStyle/>
          <a:p>
            <a:r>
              <a:rPr lang="el-GR" i="1" dirty="0" smtClean="0">
                <a:solidFill>
                  <a:srgbClr val="6600CC"/>
                </a:solidFill>
                <a:latin typeface="Times New Roman" pitchFamily="18" charset="0"/>
                <a:cs typeface="Times New Roman" pitchFamily="18" charset="0"/>
              </a:rPr>
              <a:t>α</a:t>
            </a:r>
            <a:r>
              <a:rPr lang="en-US" i="1" dirty="0" smtClean="0">
                <a:solidFill>
                  <a:srgbClr val="6600CC"/>
                </a:solidFill>
                <a:latin typeface="Times New Roman" pitchFamily="18" charset="0"/>
                <a:cs typeface="Times New Roman" pitchFamily="18" charset="0"/>
              </a:rPr>
              <a:t> </a:t>
            </a:r>
            <a:r>
              <a:rPr lang="en-US" dirty="0" smtClean="0">
                <a:solidFill>
                  <a:srgbClr val="6600CC"/>
                </a:solidFill>
                <a:latin typeface="Times New Roman" pitchFamily="18" charset="0"/>
                <a:cs typeface="Times New Roman" pitchFamily="18" charset="0"/>
              </a:rPr>
              <a:t>= 1.0</a:t>
            </a:r>
            <a:endParaRPr lang="en-US" dirty="0">
              <a:solidFill>
                <a:srgbClr val="6600CC"/>
              </a:solidFill>
              <a:latin typeface="Times New Roman" pitchFamily="18" charset="0"/>
              <a:cs typeface="Times New Roman" pitchFamily="18" charset="0"/>
            </a:endParaRPr>
          </a:p>
        </p:txBody>
      </p:sp>
      <p:grpSp>
        <p:nvGrpSpPr>
          <p:cNvPr id="24" name="Group 23"/>
          <p:cNvGrpSpPr/>
          <p:nvPr/>
        </p:nvGrpSpPr>
        <p:grpSpPr>
          <a:xfrm>
            <a:off x="3124200" y="3962400"/>
            <a:ext cx="402674" cy="369332"/>
            <a:chOff x="3124200" y="4419600"/>
            <a:chExt cx="402674" cy="369332"/>
          </a:xfrm>
        </p:grpSpPr>
        <p:sp>
          <p:nvSpPr>
            <p:cNvPr id="25" name="Text Box 39"/>
            <p:cNvSpPr txBox="1">
              <a:spLocks noChangeArrowheads="1"/>
            </p:cNvSpPr>
            <p:nvPr/>
          </p:nvSpPr>
          <p:spPr bwMode="auto">
            <a:xfrm>
              <a:off x="3124200" y="4419600"/>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smtClean="0">
                  <a:latin typeface="Times New Roman" pitchFamily="18" charset="0"/>
                </a:rPr>
                <a:t>x*</a:t>
              </a:r>
              <a:endParaRPr lang="en-US" i="1" dirty="0">
                <a:latin typeface="Times New Roman" pitchFamily="18" charset="0"/>
              </a:endParaRPr>
            </a:p>
          </p:txBody>
        </p:sp>
        <p:sp>
          <p:nvSpPr>
            <p:cNvPr id="26" name="Oval 25"/>
            <p:cNvSpPr>
              <a:spLocks noChangeArrowheads="1"/>
            </p:cNvSpPr>
            <p:nvPr/>
          </p:nvSpPr>
          <p:spPr bwMode="auto">
            <a:xfrm>
              <a:off x="3276599" y="4419600"/>
              <a:ext cx="104775" cy="101600"/>
            </a:xfrm>
            <a:prstGeom prst="ellipse">
              <a:avLst/>
            </a:prstGeom>
            <a:solidFill>
              <a:srgbClr val="6600CC"/>
            </a:solidFill>
            <a:ln w="9525">
              <a:solidFill>
                <a:schemeClr val="tx1"/>
              </a:solidFill>
              <a:round/>
              <a:headEnd/>
              <a:tailEnd/>
            </a:ln>
            <a:effectLst/>
            <a:extLst/>
          </p:spPr>
          <p:txBody>
            <a:bodyPr wrap="none" anchor="ctr"/>
            <a:lstStyle/>
            <a:p>
              <a:endParaRPr lang="en-US"/>
            </a:p>
          </p:txBody>
        </p:sp>
      </p:grpSp>
      <p:sp>
        <p:nvSpPr>
          <p:cNvPr id="27" name="TextBox 26"/>
          <p:cNvSpPr txBox="1"/>
          <p:nvPr/>
        </p:nvSpPr>
        <p:spPr>
          <a:xfrm>
            <a:off x="5041271" y="3429000"/>
            <a:ext cx="914400" cy="369332"/>
          </a:xfrm>
          <a:prstGeom prst="rect">
            <a:avLst/>
          </a:prstGeom>
          <a:noFill/>
        </p:spPr>
        <p:txBody>
          <a:bodyPr wrap="square" rtlCol="0">
            <a:spAutoFit/>
          </a:bodyPr>
          <a:lstStyle/>
          <a:p>
            <a:r>
              <a:rPr lang="el-GR" i="1" dirty="0" smtClean="0">
                <a:solidFill>
                  <a:srgbClr val="800000"/>
                </a:solidFill>
                <a:latin typeface="Times New Roman" pitchFamily="18" charset="0"/>
                <a:cs typeface="Times New Roman" pitchFamily="18" charset="0"/>
              </a:rPr>
              <a:t>α</a:t>
            </a:r>
            <a:r>
              <a:rPr lang="en-US" i="1" dirty="0" smtClean="0">
                <a:solidFill>
                  <a:srgbClr val="800000"/>
                </a:solidFill>
                <a:latin typeface="Times New Roman" pitchFamily="18" charset="0"/>
                <a:cs typeface="Times New Roman" pitchFamily="18" charset="0"/>
              </a:rPr>
              <a:t> </a:t>
            </a:r>
            <a:r>
              <a:rPr lang="en-US" dirty="0" smtClean="0">
                <a:solidFill>
                  <a:srgbClr val="800000"/>
                </a:solidFill>
                <a:latin typeface="Times New Roman" pitchFamily="18" charset="0"/>
                <a:cs typeface="Times New Roman" pitchFamily="18" charset="0"/>
              </a:rPr>
              <a:t>= 0.5</a:t>
            </a:r>
            <a:endParaRPr lang="en-US" dirty="0">
              <a:solidFill>
                <a:srgbClr val="800000"/>
              </a:solidFill>
              <a:latin typeface="Times New Roman" pitchFamily="18" charset="0"/>
              <a:cs typeface="Times New Roman" pitchFamily="18" charset="0"/>
            </a:endParaRPr>
          </a:p>
        </p:txBody>
      </p:sp>
      <p:grpSp>
        <p:nvGrpSpPr>
          <p:cNvPr id="28" name="Group 27"/>
          <p:cNvGrpSpPr/>
          <p:nvPr/>
        </p:nvGrpSpPr>
        <p:grpSpPr>
          <a:xfrm>
            <a:off x="3124200" y="3810000"/>
            <a:ext cx="402674" cy="369332"/>
            <a:chOff x="3124200" y="4419600"/>
            <a:chExt cx="402674" cy="369332"/>
          </a:xfrm>
        </p:grpSpPr>
        <p:sp>
          <p:nvSpPr>
            <p:cNvPr id="29" name="Text Box 39"/>
            <p:cNvSpPr txBox="1">
              <a:spLocks noChangeArrowheads="1"/>
            </p:cNvSpPr>
            <p:nvPr/>
          </p:nvSpPr>
          <p:spPr bwMode="auto">
            <a:xfrm>
              <a:off x="3124200" y="4419600"/>
              <a:ext cx="402674"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smtClean="0">
                  <a:latin typeface="Times New Roman" pitchFamily="18" charset="0"/>
                </a:rPr>
                <a:t>x*</a:t>
              </a:r>
              <a:endParaRPr lang="en-US" i="1" dirty="0">
                <a:latin typeface="Times New Roman" pitchFamily="18" charset="0"/>
              </a:endParaRPr>
            </a:p>
          </p:txBody>
        </p:sp>
        <p:sp>
          <p:nvSpPr>
            <p:cNvPr id="30" name="Oval 29"/>
            <p:cNvSpPr>
              <a:spLocks noChangeArrowheads="1"/>
            </p:cNvSpPr>
            <p:nvPr/>
          </p:nvSpPr>
          <p:spPr bwMode="auto">
            <a:xfrm>
              <a:off x="3276599" y="4419600"/>
              <a:ext cx="104775" cy="101600"/>
            </a:xfrm>
            <a:prstGeom prst="ellipse">
              <a:avLst/>
            </a:prstGeom>
            <a:solidFill>
              <a:srgbClr val="800000"/>
            </a:solidFill>
            <a:ln w="9525">
              <a:solidFill>
                <a:schemeClr val="tx1"/>
              </a:solidFill>
              <a:round/>
              <a:headEnd/>
              <a:tailEnd/>
            </a:ln>
            <a:effectLst/>
            <a:extLst/>
          </p:spPr>
          <p:txBody>
            <a:bodyPr wrap="none" anchor="ctr"/>
            <a:lstStyle/>
            <a:p>
              <a:endParaRPr lang="en-US"/>
            </a:p>
          </p:txBody>
        </p:sp>
      </p:grpSp>
      <p:pic>
        <p:nvPicPr>
          <p:cNvPr id="32"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62563" y="3854916"/>
            <a:ext cx="3153317" cy="25049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 name="Title 1"/>
          <p:cNvSpPr txBox="1">
            <a:spLocks/>
          </p:cNvSpPr>
          <p:nvPr/>
        </p:nvSpPr>
        <p:spPr>
          <a:xfrm>
            <a:off x="457200" y="274638"/>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mtClean="0"/>
              <a:t>First example</a:t>
            </a:r>
            <a:endParaRPr lang="en-US" dirty="0"/>
          </a:p>
        </p:txBody>
      </p:sp>
      <p:pic>
        <p:nvPicPr>
          <p:cNvPr id="3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3137" y="672710"/>
            <a:ext cx="1109663"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6" name="Group 35"/>
          <p:cNvGrpSpPr/>
          <p:nvPr/>
        </p:nvGrpSpPr>
        <p:grpSpPr>
          <a:xfrm>
            <a:off x="4348966" y="661987"/>
            <a:ext cx="1332699" cy="481013"/>
            <a:chOff x="4121309" y="4665918"/>
            <a:chExt cx="1332699" cy="481013"/>
          </a:xfrm>
        </p:grpSpPr>
        <p:pic>
          <p:nvPicPr>
            <p:cNvPr id="3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1309" y="4665918"/>
              <a:ext cx="12001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5"/>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311933" y="4724400"/>
              <a:ext cx="142075" cy="11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9"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52675" y="1523999"/>
            <a:ext cx="3867150" cy="76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9884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wipe(left)">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528"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p:cTn id="17" dur="500" fill="hold"/>
                                        <p:tgtEl>
                                          <p:spTgt spid="28"/>
                                        </p:tgtEl>
                                        <p:attrNameLst>
                                          <p:attrName>ppt_w</p:attrName>
                                        </p:attrNameLst>
                                      </p:cBhvr>
                                      <p:tavLst>
                                        <p:tav tm="0">
                                          <p:val>
                                            <p:fltVal val="0"/>
                                          </p:val>
                                        </p:tav>
                                        <p:tav tm="100000">
                                          <p:val>
                                            <p:strVal val="#ppt_w"/>
                                          </p:val>
                                        </p:tav>
                                      </p:tavLst>
                                    </p:anim>
                                    <p:anim calcmode="lin" valueType="num">
                                      <p:cBhvr>
                                        <p:cTn id="18" dur="500" fill="hold"/>
                                        <p:tgtEl>
                                          <p:spTgt spid="28"/>
                                        </p:tgtEl>
                                        <p:attrNameLst>
                                          <p:attrName>ppt_h</p:attrName>
                                        </p:attrNameLst>
                                      </p:cBhvr>
                                      <p:tavLst>
                                        <p:tav tm="0">
                                          <p:val>
                                            <p:fltVal val="0"/>
                                          </p:val>
                                        </p:tav>
                                        <p:tav tm="100000">
                                          <p:val>
                                            <p:strVal val="#ppt_h"/>
                                          </p:val>
                                        </p:tav>
                                      </p:tavLst>
                                    </p:anim>
                                    <p:animEffect transition="in" filter="fade">
                                      <p:cBhvr>
                                        <p:cTn id="19" dur="500"/>
                                        <p:tgtEl>
                                          <p:spTgt spid="28"/>
                                        </p:tgtEl>
                                      </p:cBhvr>
                                    </p:animEffect>
                                    <p:anim calcmode="lin" valueType="num">
                                      <p:cBhvr>
                                        <p:cTn id="20" dur="500" fill="hold"/>
                                        <p:tgtEl>
                                          <p:spTgt spid="28"/>
                                        </p:tgtEl>
                                        <p:attrNameLst>
                                          <p:attrName>ppt_x</p:attrName>
                                        </p:attrNameLst>
                                      </p:cBhvr>
                                      <p:tavLst>
                                        <p:tav tm="0">
                                          <p:val>
                                            <p:fltVal val="0.5"/>
                                          </p:val>
                                        </p:tav>
                                        <p:tav tm="100000">
                                          <p:val>
                                            <p:strVal val="#ppt_x"/>
                                          </p:val>
                                        </p:tav>
                                      </p:tavLst>
                                    </p:anim>
                                    <p:anim calcmode="lin" valueType="num">
                                      <p:cBhvr>
                                        <p:cTn id="21" dur="500" fill="hold"/>
                                        <p:tgtEl>
                                          <p:spTgt spid="28"/>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37" y="3063843"/>
            <a:ext cx="3941275" cy="29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3896" y="2984999"/>
            <a:ext cx="3964662" cy="3113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2771" y="2895599"/>
            <a:ext cx="4004507" cy="3257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8294" y="2929124"/>
            <a:ext cx="4038600" cy="320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018189" y="2851666"/>
            <a:ext cx="914400" cy="369332"/>
          </a:xfrm>
          <a:prstGeom prst="rect">
            <a:avLst/>
          </a:prstGeom>
          <a:noFill/>
        </p:spPr>
        <p:txBody>
          <a:bodyPr wrap="square" rtlCol="0">
            <a:spAutoFit/>
          </a:bodyPr>
          <a:lstStyle/>
          <a:p>
            <a:r>
              <a:rPr lang="el-GR" i="1" dirty="0" smtClean="0">
                <a:solidFill>
                  <a:srgbClr val="FF0000"/>
                </a:solidFill>
                <a:latin typeface="Times New Roman" pitchFamily="18" charset="0"/>
                <a:cs typeface="Times New Roman" pitchFamily="18" charset="0"/>
              </a:rPr>
              <a:t>α</a:t>
            </a:r>
            <a:r>
              <a:rPr lang="en-US" i="1" dirty="0" smtClean="0">
                <a:solidFill>
                  <a:srgbClr val="FF0000"/>
                </a:solidFill>
                <a:latin typeface="Times New Roman" pitchFamily="18" charset="0"/>
                <a:cs typeface="Times New Roman" pitchFamily="18" charset="0"/>
              </a:rPr>
              <a:t> </a:t>
            </a:r>
            <a:r>
              <a:rPr lang="en-US" dirty="0" smtClean="0">
                <a:solidFill>
                  <a:srgbClr val="FF0000"/>
                </a:solidFill>
                <a:latin typeface="Times New Roman" pitchFamily="18" charset="0"/>
                <a:cs typeface="Times New Roman" pitchFamily="18" charset="0"/>
              </a:rPr>
              <a:t>= 2.0</a:t>
            </a:r>
            <a:endParaRPr lang="en-US" dirty="0">
              <a:solidFill>
                <a:srgbClr val="FF0000"/>
              </a:solidFill>
              <a:latin typeface="Times New Roman" pitchFamily="18" charset="0"/>
              <a:cs typeface="Times New Roman" pitchFamily="18" charset="0"/>
            </a:endParaRPr>
          </a:p>
        </p:txBody>
      </p:sp>
      <p:sp>
        <p:nvSpPr>
          <p:cNvPr id="24" name="TextBox 23"/>
          <p:cNvSpPr txBox="1"/>
          <p:nvPr/>
        </p:nvSpPr>
        <p:spPr>
          <a:xfrm>
            <a:off x="5029200" y="3135868"/>
            <a:ext cx="914400" cy="369332"/>
          </a:xfrm>
          <a:prstGeom prst="rect">
            <a:avLst/>
          </a:prstGeom>
          <a:noFill/>
        </p:spPr>
        <p:txBody>
          <a:bodyPr wrap="square" rtlCol="0">
            <a:spAutoFit/>
          </a:bodyPr>
          <a:lstStyle/>
          <a:p>
            <a:r>
              <a:rPr lang="el-GR" i="1" dirty="0" smtClean="0">
                <a:solidFill>
                  <a:srgbClr val="6600CC"/>
                </a:solidFill>
                <a:latin typeface="Times New Roman" pitchFamily="18" charset="0"/>
                <a:cs typeface="Times New Roman" pitchFamily="18" charset="0"/>
              </a:rPr>
              <a:t>α</a:t>
            </a:r>
            <a:r>
              <a:rPr lang="en-US" i="1" dirty="0" smtClean="0">
                <a:solidFill>
                  <a:srgbClr val="6600CC"/>
                </a:solidFill>
                <a:latin typeface="Times New Roman" pitchFamily="18" charset="0"/>
                <a:cs typeface="Times New Roman" pitchFamily="18" charset="0"/>
              </a:rPr>
              <a:t> </a:t>
            </a:r>
            <a:r>
              <a:rPr lang="en-US" dirty="0" smtClean="0">
                <a:solidFill>
                  <a:srgbClr val="6600CC"/>
                </a:solidFill>
                <a:latin typeface="Times New Roman" pitchFamily="18" charset="0"/>
                <a:cs typeface="Times New Roman" pitchFamily="18" charset="0"/>
              </a:rPr>
              <a:t>= 1.0</a:t>
            </a:r>
            <a:endParaRPr lang="en-US" dirty="0">
              <a:solidFill>
                <a:srgbClr val="6600CC"/>
              </a:solidFill>
              <a:latin typeface="Times New Roman" pitchFamily="18" charset="0"/>
              <a:cs typeface="Times New Roman" pitchFamily="18" charset="0"/>
            </a:endParaRPr>
          </a:p>
        </p:txBody>
      </p:sp>
      <p:sp>
        <p:nvSpPr>
          <p:cNvPr id="25" name="TextBox 24"/>
          <p:cNvSpPr txBox="1"/>
          <p:nvPr/>
        </p:nvSpPr>
        <p:spPr>
          <a:xfrm>
            <a:off x="5041271" y="3429000"/>
            <a:ext cx="914400" cy="369332"/>
          </a:xfrm>
          <a:prstGeom prst="rect">
            <a:avLst/>
          </a:prstGeom>
          <a:noFill/>
        </p:spPr>
        <p:txBody>
          <a:bodyPr wrap="square" rtlCol="0">
            <a:spAutoFit/>
          </a:bodyPr>
          <a:lstStyle/>
          <a:p>
            <a:r>
              <a:rPr lang="el-GR" i="1" dirty="0" smtClean="0">
                <a:solidFill>
                  <a:srgbClr val="800000"/>
                </a:solidFill>
                <a:latin typeface="Times New Roman" pitchFamily="18" charset="0"/>
                <a:cs typeface="Times New Roman" pitchFamily="18" charset="0"/>
              </a:rPr>
              <a:t>α</a:t>
            </a:r>
            <a:r>
              <a:rPr lang="en-US" i="1" dirty="0" smtClean="0">
                <a:solidFill>
                  <a:srgbClr val="800000"/>
                </a:solidFill>
                <a:latin typeface="Times New Roman" pitchFamily="18" charset="0"/>
                <a:cs typeface="Times New Roman" pitchFamily="18" charset="0"/>
              </a:rPr>
              <a:t> </a:t>
            </a:r>
            <a:r>
              <a:rPr lang="en-US" dirty="0" smtClean="0">
                <a:solidFill>
                  <a:srgbClr val="800000"/>
                </a:solidFill>
                <a:latin typeface="Times New Roman" pitchFamily="18" charset="0"/>
                <a:cs typeface="Times New Roman" pitchFamily="18" charset="0"/>
              </a:rPr>
              <a:t>= 0.5</a:t>
            </a:r>
            <a:endParaRPr lang="en-US" dirty="0">
              <a:solidFill>
                <a:srgbClr val="800000"/>
              </a:solidFill>
              <a:latin typeface="Times New Roman" pitchFamily="18" charset="0"/>
              <a:cs typeface="Times New Roman" pitchFamily="18" charset="0"/>
            </a:endParaRPr>
          </a:p>
        </p:txBody>
      </p:sp>
      <p:sp>
        <p:nvSpPr>
          <p:cNvPr id="26" name="TextBox 25"/>
          <p:cNvSpPr txBox="1"/>
          <p:nvPr/>
        </p:nvSpPr>
        <p:spPr>
          <a:xfrm>
            <a:off x="5829678" y="2831068"/>
            <a:ext cx="2476122" cy="369332"/>
          </a:xfrm>
          <a:prstGeom prst="rect">
            <a:avLst/>
          </a:prstGeom>
          <a:noFill/>
        </p:spPr>
        <p:txBody>
          <a:bodyPr wrap="square" rtlCol="0">
            <a:spAutoFit/>
          </a:bodyPr>
          <a:lstStyle/>
          <a:p>
            <a:r>
              <a:rPr lang="en-US" dirty="0" smtClean="0">
                <a:solidFill>
                  <a:srgbClr val="FF0000"/>
                </a:solidFill>
                <a:latin typeface="Times New Roman" pitchFamily="18" charset="0"/>
                <a:cs typeface="Times New Roman" pitchFamily="18" charset="0"/>
              </a:rPr>
              <a:t>Box filter (Mean filter)</a:t>
            </a:r>
            <a:endParaRPr lang="en-US" dirty="0">
              <a:solidFill>
                <a:srgbClr val="FF0000"/>
              </a:solidFill>
              <a:latin typeface="Times New Roman" pitchFamily="18" charset="0"/>
              <a:cs typeface="Times New Roman" pitchFamily="18" charset="0"/>
            </a:endParaRPr>
          </a:p>
        </p:txBody>
      </p:sp>
      <p:sp>
        <p:nvSpPr>
          <p:cNvPr id="27" name="TextBox 26"/>
          <p:cNvSpPr txBox="1"/>
          <p:nvPr/>
        </p:nvSpPr>
        <p:spPr>
          <a:xfrm>
            <a:off x="5840688" y="3135868"/>
            <a:ext cx="1474511" cy="369332"/>
          </a:xfrm>
          <a:prstGeom prst="rect">
            <a:avLst/>
          </a:prstGeom>
          <a:noFill/>
        </p:spPr>
        <p:txBody>
          <a:bodyPr wrap="square" rtlCol="0">
            <a:spAutoFit/>
          </a:bodyPr>
          <a:lstStyle/>
          <a:p>
            <a:r>
              <a:rPr lang="en-US" dirty="0" smtClean="0">
                <a:solidFill>
                  <a:srgbClr val="6600CC"/>
                </a:solidFill>
                <a:latin typeface="Times New Roman" pitchFamily="18" charset="0"/>
                <a:cs typeface="Times New Roman" pitchFamily="18" charset="0"/>
              </a:rPr>
              <a:t>Median filter</a:t>
            </a:r>
            <a:endParaRPr lang="en-US" dirty="0">
              <a:solidFill>
                <a:srgbClr val="6600CC"/>
              </a:solidFill>
              <a:latin typeface="Times New Roman" pitchFamily="18" charset="0"/>
              <a:cs typeface="Times New Roman" pitchFamily="18" charset="0"/>
            </a:endParaRPr>
          </a:p>
        </p:txBody>
      </p:sp>
      <p:sp>
        <p:nvSpPr>
          <p:cNvPr id="21" name="TextBox 20"/>
          <p:cNvSpPr txBox="1"/>
          <p:nvPr/>
        </p:nvSpPr>
        <p:spPr>
          <a:xfrm>
            <a:off x="5840689" y="3429000"/>
            <a:ext cx="1474511" cy="369332"/>
          </a:xfrm>
          <a:prstGeom prst="rect">
            <a:avLst/>
          </a:prstGeom>
          <a:noFill/>
        </p:spPr>
        <p:txBody>
          <a:bodyPr wrap="square" rtlCol="0">
            <a:spAutoFit/>
          </a:bodyPr>
          <a:lstStyle/>
          <a:p>
            <a:r>
              <a:rPr lang="en-US" dirty="0">
                <a:solidFill>
                  <a:srgbClr val="800000"/>
                </a:solidFill>
                <a:latin typeface="Times New Roman" pitchFamily="18" charset="0"/>
                <a:cs typeface="Times New Roman" pitchFamily="18" charset="0"/>
              </a:rPr>
              <a:t> </a:t>
            </a:r>
            <a:r>
              <a:rPr lang="en-US" b="1" dirty="0" smtClean="0">
                <a:solidFill>
                  <a:srgbClr val="800000"/>
                </a:solidFill>
                <a:latin typeface="Times New Roman" pitchFamily="18" charset="0"/>
                <a:cs typeface="Times New Roman" pitchFamily="18" charset="0"/>
              </a:rPr>
              <a:t>?</a:t>
            </a:r>
            <a:endParaRPr lang="en-US" b="1" dirty="0">
              <a:solidFill>
                <a:srgbClr val="800000"/>
              </a:solidFill>
              <a:latin typeface="Times New Roman" pitchFamily="18" charset="0"/>
              <a:cs typeface="Times New Roman" pitchFamily="18" charset="0"/>
            </a:endParaRPr>
          </a:p>
        </p:txBody>
      </p:sp>
      <p:sp>
        <p:nvSpPr>
          <p:cNvPr id="22" name="Title 1"/>
          <p:cNvSpPr txBox="1">
            <a:spLocks/>
          </p:cNvSpPr>
          <p:nvPr/>
        </p:nvSpPr>
        <p:spPr>
          <a:xfrm>
            <a:off x="457200" y="274638"/>
            <a:ext cx="7620000" cy="1143000"/>
          </a:xfrm>
          <a:prstGeom prst="rect">
            <a:avLst/>
          </a:prstGeom>
        </p:spPr>
        <p:txBody>
          <a:bodyPr vert="horz" lIns="91440" tIns="45720" rIns="91440" bIns="45720" rtlCol="0" anchor="ctr">
            <a:noAutofit/>
          </a:bodyPr>
          <a:lstStyle>
            <a:lvl1pPr algn="l" defTabSz="914400" rtl="0" eaLnBrk="1" latinLnBrk="0" hangingPunct="1">
              <a:spcBef>
                <a:spcPct val="0"/>
              </a:spcBef>
              <a:buNone/>
              <a:defRPr sz="4600" kern="1200" cap="none" spc="-100" baseline="0">
                <a:ln>
                  <a:noFill/>
                </a:ln>
                <a:solidFill>
                  <a:schemeClr val="tx2"/>
                </a:solidFill>
                <a:effectLst/>
                <a:latin typeface="+mj-lt"/>
                <a:ea typeface="+mj-ea"/>
                <a:cs typeface="+mj-cs"/>
              </a:defRPr>
            </a:lvl1pPr>
          </a:lstStyle>
          <a:p>
            <a:r>
              <a:rPr lang="en-US" smtClean="0"/>
              <a:t>First example</a:t>
            </a:r>
            <a:endParaRPr lang="en-US" dirty="0"/>
          </a:p>
        </p:txBody>
      </p:sp>
      <p:pic>
        <p:nvPicPr>
          <p:cNvPr id="2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3137" y="672710"/>
            <a:ext cx="1109663" cy="452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8" name="Group 27"/>
          <p:cNvGrpSpPr/>
          <p:nvPr/>
        </p:nvGrpSpPr>
        <p:grpSpPr>
          <a:xfrm>
            <a:off x="4348966" y="661987"/>
            <a:ext cx="1332699" cy="481013"/>
            <a:chOff x="4121309" y="4665918"/>
            <a:chExt cx="1332699" cy="481013"/>
          </a:xfrm>
        </p:grpSpPr>
        <p:pic>
          <p:nvPicPr>
            <p:cNvPr id="29"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21309" y="4665918"/>
              <a:ext cx="120015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311933" y="4724400"/>
              <a:ext cx="142075" cy="1179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52675" y="1523999"/>
            <a:ext cx="3867150" cy="76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9086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wipe(left)">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435"/>
                                        </p:tgtEl>
                                        <p:attrNameLst>
                                          <p:attrName>style.visibility</p:attrName>
                                        </p:attrNameLst>
                                      </p:cBhvr>
                                      <p:to>
                                        <p:strVal val="visible"/>
                                      </p:to>
                                    </p:set>
                                    <p:animEffect transition="in" filter="wipe(left)">
                                      <p:cBhvr>
                                        <p:cTn id="12" dur="500"/>
                                        <p:tgtEl>
                                          <p:spTgt spid="184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8436"/>
                                        </p:tgtEl>
                                        <p:attrNameLst>
                                          <p:attrName>style.visibility</p:attrName>
                                        </p:attrNameLst>
                                      </p:cBhvr>
                                      <p:to>
                                        <p:strVal val="visible"/>
                                      </p:to>
                                    </p:set>
                                    <p:animEffect transition="in" filter="wipe(left)">
                                      <p:cBhvr>
                                        <p:cTn id="17" dur="500"/>
                                        <p:tgtEl>
                                          <p:spTgt spid="1843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left)">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500"/>
                                        <p:tgtEl>
                                          <p:spTgt spid="2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Contents</a:t>
            </a:r>
            <a:endParaRPr lang="en-US" dirty="0"/>
          </a:p>
        </p:txBody>
      </p:sp>
      <p:sp>
        <p:nvSpPr>
          <p:cNvPr id="3" name="Content Placeholder 2"/>
          <p:cNvSpPr>
            <a:spLocks noGrp="1"/>
          </p:cNvSpPr>
          <p:nvPr>
            <p:ph idx="1"/>
          </p:nvPr>
        </p:nvSpPr>
        <p:spPr>
          <a:xfrm>
            <a:off x="457200" y="2057400"/>
            <a:ext cx="8001000" cy="3505200"/>
          </a:xfrm>
        </p:spPr>
        <p:txBody>
          <a:bodyPr>
            <a:normAutofit/>
          </a:bodyPr>
          <a:lstStyle/>
          <a:p>
            <a:r>
              <a:rPr lang="en-US" sz="3200" spc="-100" dirty="0" smtClean="0">
                <a:latin typeface="+mj-lt"/>
                <a:ea typeface="+mj-ea"/>
                <a:cs typeface="+mj-cs"/>
              </a:rPr>
              <a:t>Proposed Edge-preserving </a:t>
            </a:r>
          </a:p>
          <a:p>
            <a:pPr marL="114300" indent="0">
              <a:buNone/>
            </a:pPr>
            <a:r>
              <a:rPr lang="en-US" sz="3200" spc="-100" dirty="0" smtClean="0">
                <a:latin typeface="+mj-lt"/>
                <a:ea typeface="+mj-ea"/>
                <a:cs typeface="+mj-cs"/>
              </a:rPr>
              <a:t>   Filtering Framework</a:t>
            </a:r>
          </a:p>
          <a:p>
            <a:endParaRPr lang="en-US" sz="4600" spc="-100" dirty="0">
              <a:latin typeface="+mj-lt"/>
              <a:ea typeface="+mj-ea"/>
              <a:cs typeface="+mj-cs"/>
            </a:endParaRPr>
          </a:p>
          <a:p>
            <a:r>
              <a:rPr lang="en-US" sz="3200" spc="-100" dirty="0" smtClean="0">
                <a:latin typeface="+mj-lt"/>
                <a:ea typeface="+mj-ea"/>
                <a:cs typeface="+mj-cs"/>
              </a:rPr>
              <a:t>Application on </a:t>
            </a:r>
            <a:r>
              <a:rPr lang="en-US" sz="3200" spc="-100" dirty="0" err="1" smtClean="0">
                <a:latin typeface="+mj-lt"/>
                <a:ea typeface="+mj-ea"/>
                <a:cs typeface="+mj-cs"/>
              </a:rPr>
              <a:t>Dehazing</a:t>
            </a:r>
            <a:endParaRPr lang="en-US" sz="3200" spc="-100" dirty="0">
              <a:latin typeface="+mj-lt"/>
              <a:ea typeface="+mj-ea"/>
              <a:cs typeface="+mj-cs"/>
            </a:endParaRPr>
          </a:p>
        </p:txBody>
      </p:sp>
      <p:grpSp>
        <p:nvGrpSpPr>
          <p:cNvPr id="14" name="Group 13"/>
          <p:cNvGrpSpPr/>
          <p:nvPr/>
        </p:nvGrpSpPr>
        <p:grpSpPr>
          <a:xfrm>
            <a:off x="5029200" y="1581516"/>
            <a:ext cx="2677471" cy="2152284"/>
            <a:chOff x="2058294" y="2895599"/>
            <a:chExt cx="4038600" cy="3257407"/>
          </a:xfrm>
        </p:grpSpPr>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37" y="3063843"/>
              <a:ext cx="3941275" cy="29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93896" y="2984999"/>
              <a:ext cx="3964662" cy="31136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2771" y="2895599"/>
              <a:ext cx="4004507" cy="3257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058294" y="2929124"/>
              <a:ext cx="4038600" cy="3202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1" name="Group 20"/>
          <p:cNvGrpSpPr/>
          <p:nvPr/>
        </p:nvGrpSpPr>
        <p:grpSpPr>
          <a:xfrm>
            <a:off x="5334000" y="3819757"/>
            <a:ext cx="2197702" cy="1590443"/>
            <a:chOff x="3124200" y="1828799"/>
            <a:chExt cx="5105400" cy="3771901"/>
          </a:xfrm>
        </p:grpSpPr>
        <p:pic>
          <p:nvPicPr>
            <p:cNvPr id="16" name="Picture 2"/>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3124200" y="1828800"/>
              <a:ext cx="2514600" cy="37719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p:cNvPicPr>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5715000" y="1828799"/>
              <a:ext cx="2514600" cy="377189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31717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Framework</a:t>
            </a:r>
            <a:endParaRPr lang="en-US" dirty="0"/>
          </a:p>
        </p:txBody>
      </p:sp>
      <p:sp>
        <p:nvSpPr>
          <p:cNvPr id="3" name="Content Placeholder 2"/>
          <p:cNvSpPr>
            <a:spLocks noGrp="1"/>
          </p:cNvSpPr>
          <p:nvPr>
            <p:ph idx="1"/>
          </p:nvPr>
        </p:nvSpPr>
        <p:spPr>
          <a:xfrm>
            <a:off x="457200" y="1600200"/>
            <a:ext cx="7620000" cy="620796"/>
          </a:xfrm>
        </p:spPr>
        <p:txBody>
          <a:bodyPr/>
          <a:lstStyle/>
          <a:p>
            <a:pPr marL="114300" indent="0">
              <a:buNone/>
            </a:pPr>
            <a:r>
              <a:rPr lang="en-US" dirty="0"/>
              <a:t>Find the optimal filtered value for each pixel, such that</a:t>
            </a:r>
          </a:p>
        </p:txBody>
      </p:sp>
      <p:sp>
        <p:nvSpPr>
          <p:cNvPr id="12" name="Down Arrow 11"/>
          <p:cNvSpPr/>
          <p:nvPr/>
        </p:nvSpPr>
        <p:spPr>
          <a:xfrm>
            <a:off x="3555182" y="3581400"/>
            <a:ext cx="708811" cy="548665"/>
          </a:xfrm>
          <a:prstGeom prst="downArrow">
            <a:avLst/>
          </a:prstGeom>
          <a:solidFill>
            <a:srgbClr val="FFFF0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2713" y="4343400"/>
            <a:ext cx="4224337" cy="6914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1122666" y="5114942"/>
            <a:ext cx="5887734" cy="523220"/>
            <a:chOff x="2438400" y="5184618"/>
            <a:chExt cx="5060531" cy="523220"/>
          </a:xfrm>
        </p:grpSpPr>
        <p:sp>
          <p:nvSpPr>
            <p:cNvPr id="13" name="TextBox 12"/>
            <p:cNvSpPr txBox="1"/>
            <p:nvPr/>
          </p:nvSpPr>
          <p:spPr>
            <a:xfrm>
              <a:off x="2438400" y="5184618"/>
              <a:ext cx="5060531" cy="523220"/>
            </a:xfrm>
            <a:prstGeom prst="rect">
              <a:avLst/>
            </a:prstGeom>
            <a:noFill/>
          </p:spPr>
          <p:txBody>
            <a:bodyPr wrap="square" rtlCol="0">
              <a:spAutoFit/>
            </a:bodyPr>
            <a:lstStyle/>
            <a:p>
              <a:r>
                <a:rPr lang="en-US" sz="2800" dirty="0" smtClean="0"/>
                <a:t>(    </a:t>
              </a:r>
              <a:r>
                <a:rPr lang="en-US" dirty="0" smtClean="0"/>
                <a:t>can be </a:t>
              </a:r>
              <a:r>
                <a:rPr lang="en-US" b="1" dirty="0" smtClean="0">
                  <a:solidFill>
                    <a:srgbClr val="FF0000"/>
                  </a:solidFill>
                </a:rPr>
                <a:t>any</a:t>
              </a:r>
              <a:r>
                <a:rPr lang="en-US" dirty="0" smtClean="0">
                  <a:solidFill>
                    <a:srgbClr val="FF0000"/>
                  </a:solidFill>
                </a:rPr>
                <a:t> </a:t>
              </a:r>
              <a:r>
                <a:rPr lang="en-US" dirty="0" smtClean="0"/>
                <a:t>local-neighborhood-aggregation-based filter</a:t>
              </a:r>
              <a:r>
                <a:rPr lang="en-US" sz="2800" dirty="0" smtClean="0"/>
                <a:t>)</a:t>
              </a:r>
              <a:endParaRPr lang="en-US" sz="2800" dirty="0"/>
            </a:p>
          </p:txBody>
        </p:sp>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0085" y="5339604"/>
              <a:ext cx="278038" cy="29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5"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0882" y="2042701"/>
            <a:ext cx="6712527" cy="10165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Left Brace 15"/>
          <p:cNvSpPr/>
          <p:nvPr/>
        </p:nvSpPr>
        <p:spPr>
          <a:xfrm rot="16200000">
            <a:off x="6535434" y="2088550"/>
            <a:ext cx="304800" cy="1600200"/>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7" name="Left Brace 16"/>
          <p:cNvSpPr/>
          <p:nvPr/>
        </p:nvSpPr>
        <p:spPr>
          <a:xfrm rot="16200000">
            <a:off x="4420543" y="1898994"/>
            <a:ext cx="304800" cy="1979314"/>
          </a:xfrm>
          <a:prstGeom prst="leftBrace">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rgbClr val="FF0000"/>
              </a:solidFill>
            </a:endParaRPr>
          </a:p>
        </p:txBody>
      </p:sp>
      <p:sp>
        <p:nvSpPr>
          <p:cNvPr id="18" name="TextBox 17"/>
          <p:cNvSpPr txBox="1"/>
          <p:nvPr/>
        </p:nvSpPr>
        <p:spPr>
          <a:xfrm>
            <a:off x="5887734" y="3082625"/>
            <a:ext cx="1600200" cy="369332"/>
          </a:xfrm>
          <a:prstGeom prst="rect">
            <a:avLst/>
          </a:prstGeom>
          <a:noFill/>
        </p:spPr>
        <p:txBody>
          <a:bodyPr wrap="square" rtlCol="0">
            <a:spAutoFit/>
          </a:bodyPr>
          <a:lstStyle/>
          <a:p>
            <a:pPr algn="ctr"/>
            <a:r>
              <a:rPr lang="en-US" dirty="0" smtClean="0"/>
              <a:t>Cost function</a:t>
            </a:r>
            <a:endParaRPr lang="en-US" dirty="0"/>
          </a:p>
        </p:txBody>
      </p:sp>
      <p:sp>
        <p:nvSpPr>
          <p:cNvPr id="19" name="TextBox 18"/>
          <p:cNvSpPr txBox="1"/>
          <p:nvPr/>
        </p:nvSpPr>
        <p:spPr>
          <a:xfrm>
            <a:off x="3581400" y="3082625"/>
            <a:ext cx="2057400" cy="369332"/>
          </a:xfrm>
          <a:prstGeom prst="rect">
            <a:avLst/>
          </a:prstGeom>
          <a:noFill/>
        </p:spPr>
        <p:txBody>
          <a:bodyPr wrap="square" rtlCol="0">
            <a:spAutoFit/>
          </a:bodyPr>
          <a:lstStyle/>
          <a:p>
            <a:pPr algn="ctr"/>
            <a:r>
              <a:rPr lang="en-US" dirty="0" smtClean="0"/>
              <a:t>Weighting function</a:t>
            </a:r>
            <a:endParaRPr lang="en-US" dirty="0"/>
          </a:p>
        </p:txBody>
      </p:sp>
      <p:sp>
        <p:nvSpPr>
          <p:cNvPr id="7" name="Rectangle 6"/>
          <p:cNvSpPr/>
          <p:nvPr/>
        </p:nvSpPr>
        <p:spPr>
          <a:xfrm>
            <a:off x="2895600" y="2042701"/>
            <a:ext cx="2743200" cy="140925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0792555"/>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9458"/>
                                        </p:tgtEl>
                                        <p:attrNameLst>
                                          <p:attrName>style.visibility</p:attrName>
                                        </p:attrNameLst>
                                      </p:cBhvr>
                                      <p:to>
                                        <p:strVal val="visible"/>
                                      </p:to>
                                    </p:set>
                                    <p:animEffect transition="in" filter="wipe(left)">
                                      <p:cBhvr>
                                        <p:cTn id="16" dur="500"/>
                                        <p:tgtEl>
                                          <p:spTgt spid="19458"/>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left)">
                                      <p:cBhvr>
                                        <p:cTn id="2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Specific Form </a:t>
            </a:r>
            <a:r>
              <a:rPr lang="en-US" sz="2800" dirty="0" smtClean="0"/>
              <a:t>(power  cost  function)</a:t>
            </a:r>
            <a:endParaRPr lang="en-US" sz="2800" dirty="0"/>
          </a:p>
        </p:txBody>
      </p:sp>
      <p:grpSp>
        <p:nvGrpSpPr>
          <p:cNvPr id="9" name="Group 8"/>
          <p:cNvGrpSpPr/>
          <p:nvPr/>
        </p:nvGrpSpPr>
        <p:grpSpPr>
          <a:xfrm>
            <a:off x="1143000" y="1761984"/>
            <a:ext cx="6210869" cy="828816"/>
            <a:chOff x="1143000" y="1447800"/>
            <a:chExt cx="6210869" cy="828816"/>
          </a:xfrm>
        </p:grpSpPr>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4572000" cy="828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524000"/>
              <a:ext cx="1334069"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 t="50000" r="50000"/>
            <a:stretch/>
          </p:blipFill>
          <p:spPr bwMode="auto">
            <a:xfrm>
              <a:off x="5776064" y="1862208"/>
              <a:ext cx="138112" cy="25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9" name="Content Placeholder 2"/>
          <p:cNvSpPr>
            <a:spLocks noGrp="1"/>
          </p:cNvSpPr>
          <p:nvPr>
            <p:ph idx="1"/>
          </p:nvPr>
        </p:nvSpPr>
        <p:spPr>
          <a:xfrm>
            <a:off x="1106786" y="3276600"/>
            <a:ext cx="3733800" cy="1981200"/>
          </a:xfrm>
        </p:spPr>
        <p:txBody>
          <a:bodyPr>
            <a:normAutofit/>
          </a:bodyPr>
          <a:lstStyle/>
          <a:p>
            <a:pPr lvl="3"/>
            <a:r>
              <a:rPr lang="en-US" sz="1800" dirty="0" smtClean="0"/>
              <a:t>Box filter</a:t>
            </a:r>
          </a:p>
          <a:p>
            <a:pPr lvl="3"/>
            <a:r>
              <a:rPr lang="en-US" sz="1800" dirty="0" smtClean="0"/>
              <a:t>Gaussian filter</a:t>
            </a:r>
          </a:p>
          <a:p>
            <a:pPr lvl="3"/>
            <a:r>
              <a:rPr lang="en-US" sz="1800" dirty="0" smtClean="0"/>
              <a:t>Bilateral filter</a:t>
            </a:r>
          </a:p>
          <a:p>
            <a:pPr lvl="3"/>
            <a:r>
              <a:rPr lang="en-US" sz="1800" dirty="0" smtClean="0"/>
              <a:t>Guided filter</a:t>
            </a:r>
          </a:p>
          <a:p>
            <a:pPr lvl="3"/>
            <a:r>
              <a:rPr lang="en-US" sz="1800" dirty="0" smtClean="0"/>
              <a:t>…</a:t>
            </a:r>
            <a:endParaRPr lang="en-US" sz="1800" dirty="0"/>
          </a:p>
        </p:txBody>
      </p:sp>
      <p:grpSp>
        <p:nvGrpSpPr>
          <p:cNvPr id="20" name="Group 19"/>
          <p:cNvGrpSpPr/>
          <p:nvPr/>
        </p:nvGrpSpPr>
        <p:grpSpPr>
          <a:xfrm>
            <a:off x="1832017" y="2917655"/>
            <a:ext cx="1520783" cy="369332"/>
            <a:chOff x="2226398" y="5184618"/>
            <a:chExt cx="1520783" cy="369332"/>
          </a:xfrm>
        </p:grpSpPr>
        <p:sp>
          <p:nvSpPr>
            <p:cNvPr id="21" name="TextBox 20"/>
            <p:cNvSpPr txBox="1"/>
            <p:nvPr/>
          </p:nvSpPr>
          <p:spPr>
            <a:xfrm>
              <a:off x="2438400" y="5184618"/>
              <a:ext cx="1308781" cy="369332"/>
            </a:xfrm>
            <a:prstGeom prst="rect">
              <a:avLst/>
            </a:prstGeom>
            <a:noFill/>
          </p:spPr>
          <p:txBody>
            <a:bodyPr wrap="square" rtlCol="0">
              <a:spAutoFit/>
            </a:bodyPr>
            <a:lstStyle/>
            <a:p>
              <a:r>
                <a:rPr lang="en-US" dirty="0" smtClean="0"/>
                <a:t>can be</a:t>
              </a:r>
              <a:endParaRPr lang="en-US" dirty="0"/>
            </a:p>
          </p:txBody>
        </p:sp>
        <p:pic>
          <p:nvPicPr>
            <p:cNvPr id="2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26398" y="5222948"/>
              <a:ext cx="278038" cy="29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 name="Group 4"/>
          <p:cNvGrpSpPr/>
          <p:nvPr/>
        </p:nvGrpSpPr>
        <p:grpSpPr>
          <a:xfrm>
            <a:off x="4692324" y="3283803"/>
            <a:ext cx="3613476" cy="461665"/>
            <a:chOff x="5246789" y="2851666"/>
            <a:chExt cx="2525611" cy="461665"/>
          </a:xfrm>
        </p:grpSpPr>
        <p:sp>
          <p:nvSpPr>
            <p:cNvPr id="16" name="TextBox 15"/>
            <p:cNvSpPr txBox="1"/>
            <p:nvPr/>
          </p:nvSpPr>
          <p:spPr>
            <a:xfrm>
              <a:off x="5246789" y="2851666"/>
              <a:ext cx="914400" cy="461665"/>
            </a:xfrm>
            <a:prstGeom prst="rect">
              <a:avLst/>
            </a:prstGeom>
            <a:noFill/>
          </p:spPr>
          <p:txBody>
            <a:bodyPr wrap="square" rtlCol="0">
              <a:spAutoFit/>
            </a:bodyPr>
            <a:lstStyle/>
            <a:p>
              <a:r>
                <a:rPr lang="el-GR" sz="2400" b="1" i="1" dirty="0" smtClean="0">
                  <a:latin typeface="Times New Roman" pitchFamily="18" charset="0"/>
                  <a:cs typeface="Times New Roman" pitchFamily="18" charset="0"/>
                </a:rPr>
                <a:t>α</a:t>
              </a:r>
              <a:r>
                <a:rPr lang="en-US" sz="2400" b="1" i="1" dirty="0" smtClean="0">
                  <a:latin typeface="Times New Roman" pitchFamily="18" charset="0"/>
                  <a:cs typeface="Times New Roman" pitchFamily="18" charset="0"/>
                </a:rPr>
                <a:t> </a:t>
              </a:r>
              <a:r>
                <a:rPr lang="en-US" sz="2400" b="1" dirty="0" smtClean="0">
                  <a:latin typeface="Times New Roman" pitchFamily="18" charset="0"/>
                  <a:cs typeface="Times New Roman" pitchFamily="18" charset="0"/>
                </a:rPr>
                <a:t>= 2.0</a:t>
              </a:r>
              <a:endParaRPr lang="en-US" sz="2400" b="1" dirty="0">
                <a:latin typeface="Times New Roman" pitchFamily="18" charset="0"/>
                <a:cs typeface="Times New Roman" pitchFamily="18" charset="0"/>
              </a:endParaRPr>
            </a:p>
          </p:txBody>
        </p:sp>
        <p:sp>
          <p:nvSpPr>
            <p:cNvPr id="18" name="TextBox 17"/>
            <p:cNvSpPr txBox="1"/>
            <p:nvPr/>
          </p:nvSpPr>
          <p:spPr>
            <a:xfrm>
              <a:off x="5999430" y="2851666"/>
              <a:ext cx="1772970" cy="461665"/>
            </a:xfrm>
            <a:prstGeom prst="rect">
              <a:avLst/>
            </a:prstGeom>
            <a:noFill/>
          </p:spPr>
          <p:txBody>
            <a:bodyPr wrap="square" rtlCol="0">
              <a:spAutoFit/>
            </a:bodyPr>
            <a:lstStyle/>
            <a:p>
              <a:r>
                <a:rPr lang="en-US" sz="2400" b="1" dirty="0" smtClean="0">
                  <a:latin typeface="Times New Roman" pitchFamily="18" charset="0"/>
                  <a:cs typeface="Times New Roman" pitchFamily="18" charset="0"/>
                </a:rPr>
                <a:t>Original filter</a:t>
              </a:r>
              <a:endParaRPr lang="en-US" sz="2400" b="1" dirty="0">
                <a:latin typeface="Times New Roman" pitchFamily="18" charset="0"/>
                <a:cs typeface="Times New Roman" pitchFamily="18" charset="0"/>
              </a:endParaRPr>
            </a:p>
          </p:txBody>
        </p:sp>
      </p:grpSp>
      <p:grpSp>
        <p:nvGrpSpPr>
          <p:cNvPr id="6" name="Group 5"/>
          <p:cNvGrpSpPr/>
          <p:nvPr/>
        </p:nvGrpSpPr>
        <p:grpSpPr>
          <a:xfrm>
            <a:off x="4679580" y="2750403"/>
            <a:ext cx="3702420" cy="461665"/>
            <a:chOff x="5257800" y="3135868"/>
            <a:chExt cx="2534970" cy="461665"/>
          </a:xfrm>
        </p:grpSpPr>
        <p:sp>
          <p:nvSpPr>
            <p:cNvPr id="17" name="TextBox 16"/>
            <p:cNvSpPr txBox="1"/>
            <p:nvPr/>
          </p:nvSpPr>
          <p:spPr>
            <a:xfrm>
              <a:off x="5257800" y="3135868"/>
              <a:ext cx="914400" cy="461665"/>
            </a:xfrm>
            <a:prstGeom prst="rect">
              <a:avLst/>
            </a:prstGeom>
            <a:noFill/>
          </p:spPr>
          <p:txBody>
            <a:bodyPr wrap="square" rtlCol="0">
              <a:spAutoFit/>
            </a:bodyPr>
            <a:lstStyle/>
            <a:p>
              <a:r>
                <a:rPr lang="el-GR" sz="2400" b="1" i="1" dirty="0" smtClean="0">
                  <a:solidFill>
                    <a:srgbClr val="FF0000"/>
                  </a:solidFill>
                  <a:latin typeface="Times New Roman" pitchFamily="18" charset="0"/>
                  <a:cs typeface="Times New Roman" pitchFamily="18" charset="0"/>
                </a:rPr>
                <a:t>α</a:t>
              </a:r>
              <a:r>
                <a:rPr lang="en-US" sz="2400" b="1" i="1" dirty="0" smtClean="0">
                  <a:solidFill>
                    <a:srgbClr val="FF0000"/>
                  </a:solidFill>
                  <a:latin typeface="Times New Roman" pitchFamily="18" charset="0"/>
                  <a:cs typeface="Times New Roman" pitchFamily="18" charset="0"/>
                </a:rPr>
                <a:t> </a:t>
              </a:r>
              <a:r>
                <a:rPr lang="en-US" sz="2400" b="1" dirty="0" smtClean="0">
                  <a:solidFill>
                    <a:srgbClr val="FF0000"/>
                  </a:solidFill>
                  <a:latin typeface="Times New Roman" pitchFamily="18" charset="0"/>
                  <a:cs typeface="Times New Roman" pitchFamily="18" charset="0"/>
                </a:rPr>
                <a:t>&lt; 2.0</a:t>
              </a:r>
              <a:endParaRPr lang="en-US" sz="2400" b="1" dirty="0">
                <a:solidFill>
                  <a:srgbClr val="FF0000"/>
                </a:solidFill>
                <a:latin typeface="Times New Roman" pitchFamily="18" charset="0"/>
                <a:cs typeface="Times New Roman" pitchFamily="18" charset="0"/>
              </a:endParaRPr>
            </a:p>
          </p:txBody>
        </p:sp>
        <p:sp>
          <p:nvSpPr>
            <p:cNvPr id="23" name="TextBox 22"/>
            <p:cNvSpPr txBox="1"/>
            <p:nvPr/>
          </p:nvSpPr>
          <p:spPr>
            <a:xfrm>
              <a:off x="6019800" y="3135868"/>
              <a:ext cx="1772970" cy="461665"/>
            </a:xfrm>
            <a:prstGeom prst="rect">
              <a:avLst/>
            </a:prstGeom>
            <a:noFill/>
          </p:spPr>
          <p:txBody>
            <a:bodyPr wrap="square" rtlCol="0">
              <a:spAutoFit/>
            </a:bodyPr>
            <a:lstStyle/>
            <a:p>
              <a:r>
                <a:rPr lang="en-US" sz="2400" b="1" dirty="0" smtClean="0">
                  <a:solidFill>
                    <a:srgbClr val="FF0000"/>
                  </a:solidFill>
                  <a:latin typeface="Times New Roman" pitchFamily="18" charset="0"/>
                  <a:cs typeface="Times New Roman" pitchFamily="18" charset="0"/>
                </a:rPr>
                <a:t>Edge-preserving</a:t>
              </a:r>
              <a:endParaRPr lang="en-US" sz="2400" b="1" dirty="0">
                <a:solidFill>
                  <a:srgbClr val="FF0000"/>
                </a:solidFill>
                <a:latin typeface="Times New Roman" pitchFamily="18" charset="0"/>
                <a:cs typeface="Times New Roman" pitchFamily="18" charset="0"/>
              </a:endParaRPr>
            </a:p>
          </p:txBody>
        </p:sp>
      </p:grpSp>
    </p:spTree>
    <p:extLst>
      <p:ext uri="{BB962C8B-B14F-4D97-AF65-F5344CB8AC3E}">
        <p14:creationId xmlns:p14="http://schemas.microsoft.com/office/powerpoint/2010/main" val="265324846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left)">
                                      <p:cBhvr>
                                        <p:cTn id="11" dur="500"/>
                                        <p:tgtEl>
                                          <p:spTgt spid="20"/>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9">
                                            <p:txEl>
                                              <p:pRg st="0" end="0"/>
                                            </p:txEl>
                                          </p:spTgt>
                                        </p:tgtEl>
                                        <p:attrNameLst>
                                          <p:attrName>style.visibility</p:attrName>
                                        </p:attrNameLst>
                                      </p:cBhvr>
                                      <p:to>
                                        <p:strVal val="visible"/>
                                      </p:to>
                                    </p:set>
                                    <p:animEffect transition="in" filter="wipe(left)">
                                      <p:cBhvr>
                                        <p:cTn id="15" dur="500"/>
                                        <p:tgtEl>
                                          <p:spTgt spid="19">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19">
                                            <p:txEl>
                                              <p:pRg st="1" end="1"/>
                                            </p:txEl>
                                          </p:spTgt>
                                        </p:tgtEl>
                                        <p:attrNameLst>
                                          <p:attrName>style.visibility</p:attrName>
                                        </p:attrNameLst>
                                      </p:cBhvr>
                                      <p:to>
                                        <p:strVal val="visible"/>
                                      </p:to>
                                    </p:set>
                                    <p:animEffect transition="in" filter="wipe(left)">
                                      <p:cBhvr>
                                        <p:cTn id="18" dur="500"/>
                                        <p:tgtEl>
                                          <p:spTgt spid="19">
                                            <p:txEl>
                                              <p:pRg st="1" end="1"/>
                                            </p:txEl>
                                          </p:spTgt>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9">
                                            <p:txEl>
                                              <p:pRg st="2" end="2"/>
                                            </p:txEl>
                                          </p:spTgt>
                                        </p:tgtEl>
                                        <p:attrNameLst>
                                          <p:attrName>style.visibility</p:attrName>
                                        </p:attrNameLst>
                                      </p:cBhvr>
                                      <p:to>
                                        <p:strVal val="visible"/>
                                      </p:to>
                                    </p:set>
                                    <p:animEffect transition="in" filter="wipe(left)">
                                      <p:cBhvr>
                                        <p:cTn id="21" dur="500"/>
                                        <p:tgtEl>
                                          <p:spTgt spid="19">
                                            <p:txEl>
                                              <p:pRg st="2" end="2"/>
                                            </p:txEl>
                                          </p:spTgt>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9">
                                            <p:txEl>
                                              <p:pRg st="3" end="3"/>
                                            </p:txEl>
                                          </p:spTgt>
                                        </p:tgtEl>
                                        <p:attrNameLst>
                                          <p:attrName>style.visibility</p:attrName>
                                        </p:attrNameLst>
                                      </p:cBhvr>
                                      <p:to>
                                        <p:strVal val="visible"/>
                                      </p:to>
                                    </p:set>
                                    <p:animEffect transition="in" filter="wipe(left)">
                                      <p:cBhvr>
                                        <p:cTn id="24" dur="500"/>
                                        <p:tgtEl>
                                          <p:spTgt spid="19">
                                            <p:txEl>
                                              <p:pRg st="3" end="3"/>
                                            </p:txEl>
                                          </p:spTgt>
                                        </p:tgtEl>
                                      </p:cBhvr>
                                    </p:animEffect>
                                  </p:childTnLst>
                                </p:cTn>
                              </p:par>
                              <p:par>
                                <p:cTn id="25" presetID="22" presetClass="entr" presetSubtype="8" fill="hold" grpId="0" nodeType="with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wipe(left)">
                                      <p:cBhvr>
                                        <p:cTn id="27" dur="500"/>
                                        <p:tgtEl>
                                          <p:spTgt spid="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left)">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xit" presetSubtype="6" fill="hold" nodeType="clickEffect">
                                  <p:stCondLst>
                                    <p:cond delay="0"/>
                                  </p:stCondLst>
                                  <p:childTnLst>
                                    <p:anim calcmode="lin" valueType="num">
                                      <p:cBhvr additive="base">
                                        <p:cTn id="41" dur="500"/>
                                        <p:tgtEl>
                                          <p:spTgt spid="5"/>
                                        </p:tgtEl>
                                        <p:attrNameLst>
                                          <p:attrName>ppt_x</p:attrName>
                                        </p:attrNameLst>
                                      </p:cBhvr>
                                      <p:tavLst>
                                        <p:tav tm="0">
                                          <p:val>
                                            <p:strVal val="ppt_x"/>
                                          </p:val>
                                        </p:tav>
                                        <p:tav tm="100000">
                                          <p:val>
                                            <p:strVal val="1+ppt_w/2"/>
                                          </p:val>
                                        </p:tav>
                                      </p:tavLst>
                                    </p:anim>
                                    <p:anim calcmode="lin" valueType="num">
                                      <p:cBhvr additive="base">
                                        <p:cTn id="42" dur="500"/>
                                        <p:tgtEl>
                                          <p:spTgt spid="5"/>
                                        </p:tgtEl>
                                        <p:attrNameLst>
                                          <p:attrName>ppt_y</p:attrName>
                                        </p:attrNameLst>
                                      </p:cBhvr>
                                      <p:tavLst>
                                        <p:tav tm="0">
                                          <p:val>
                                            <p:strVal val="ppt_y"/>
                                          </p:val>
                                        </p:tav>
                                        <p:tav tm="100000">
                                          <p:val>
                                            <p:strVal val="1+ppt_h/2"/>
                                          </p:val>
                                        </p:tav>
                                      </p:tavLst>
                                    </p:anim>
                                    <p:set>
                                      <p:cBhvr>
                                        <p:cTn id="43"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590800" cy="1143000"/>
          </a:xfrm>
        </p:spPr>
        <p:txBody>
          <a:bodyPr/>
          <a:lstStyle/>
          <a:p>
            <a:r>
              <a:rPr lang="en-US" sz="3600" dirty="0" smtClean="0"/>
              <a:t>Examples  </a:t>
            </a:r>
            <a:endParaRPr lang="en-US" sz="3600" dirty="0"/>
          </a:p>
        </p:txBody>
      </p:sp>
      <p:pic>
        <p:nvPicPr>
          <p:cNvPr id="21506" name="Picture 2" descr="D:\Work\TIP2012\webpage\images\eas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68240"/>
            <a:ext cx="7620000" cy="504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1" y="1268240"/>
            <a:ext cx="7619998" cy="5048249"/>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457200" y="1268240"/>
            <a:ext cx="0" cy="504825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10000" y="718066"/>
            <a:ext cx="838200" cy="369332"/>
          </a:xfrm>
          <a:prstGeom prst="rect">
            <a:avLst/>
          </a:prstGeom>
          <a:noFill/>
        </p:spPr>
        <p:txBody>
          <a:bodyPr wrap="square" rtlCol="0">
            <a:spAutoFit/>
          </a:bodyPr>
          <a:lstStyle/>
          <a:p>
            <a:r>
              <a:rPr lang="en-US" dirty="0" smtClean="0"/>
              <a:t>Input</a:t>
            </a:r>
            <a:endParaRPr lang="en-US" dirty="0"/>
          </a:p>
        </p:txBody>
      </p:sp>
      <p:sp>
        <p:nvSpPr>
          <p:cNvPr id="10" name="TextBox 9"/>
          <p:cNvSpPr txBox="1"/>
          <p:nvPr/>
        </p:nvSpPr>
        <p:spPr>
          <a:xfrm>
            <a:off x="3429000" y="697468"/>
            <a:ext cx="1905000" cy="369332"/>
          </a:xfrm>
          <a:prstGeom prst="rect">
            <a:avLst/>
          </a:prstGeom>
          <a:noFill/>
        </p:spPr>
        <p:txBody>
          <a:bodyPr wrap="square" rtlCol="0">
            <a:spAutoFit/>
          </a:bodyPr>
          <a:lstStyle/>
          <a:p>
            <a:r>
              <a:rPr lang="en-US" dirty="0" smtClean="0"/>
              <a:t>Gaussian filtered</a:t>
            </a:r>
            <a:endParaRPr lang="en-US" dirty="0"/>
          </a:p>
        </p:txBody>
      </p:sp>
    </p:spTree>
    <p:extLst>
      <p:ext uri="{BB962C8B-B14F-4D97-AF65-F5344CB8AC3E}">
        <p14:creationId xmlns:p14="http://schemas.microsoft.com/office/powerpoint/2010/main" val="135867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xit" presetSubtype="0" fill="hold" grpId="0" nodeType="withEffect">
                                  <p:stCondLst>
                                    <p:cond delay="0"/>
                                  </p:stCondLst>
                                  <p:childTnLst>
                                    <p:animEffect transition="out" filter="fade">
                                      <p:cBhvr>
                                        <p:cTn id="9" dur="250"/>
                                        <p:tgtEl>
                                          <p:spTgt spid="8"/>
                                        </p:tgtEl>
                                      </p:cBhvr>
                                    </p:animEffect>
                                    <p:set>
                                      <p:cBhvr>
                                        <p:cTn id="10" dur="1" fill="hold">
                                          <p:stCondLst>
                                            <p:cond delay="249"/>
                                          </p:stCondLst>
                                        </p:cTn>
                                        <p:tgtEl>
                                          <p:spTgt spid="8"/>
                                        </p:tgtEl>
                                        <p:attrNameLst>
                                          <p:attrName>style.visibility</p:attrName>
                                        </p:attrNameLst>
                                      </p:cBhvr>
                                      <p:to>
                                        <p:strVal val="hidden"/>
                                      </p:to>
                                    </p:se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6.93889E-18 4.50844E-6 L 0.83333 0.00254 " pathEditMode="relative" rAng="0" ptsTypes="AA">
                                      <p:cBhvr>
                                        <p:cTn id="13" dur="1000" fill="hold"/>
                                        <p:tgtEl>
                                          <p:spTgt spid="6"/>
                                        </p:tgtEl>
                                        <p:attrNameLst>
                                          <p:attrName>ppt_x</p:attrName>
                                          <p:attrName>ppt_y</p:attrName>
                                        </p:attrNameLst>
                                      </p:cBhvr>
                                      <p:rCtr x="41667" y="116"/>
                                    </p:animMotion>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par>
                          <p:cTn id="20" fill="hold">
                            <p:stCondLst>
                              <p:cond delay="1250"/>
                            </p:stCondLst>
                            <p:childTnLst>
                              <p:par>
                                <p:cTn id="21" presetID="10" presetClass="exit" presetSubtype="0" fill="hold" nodeType="afterEffect">
                                  <p:stCondLst>
                                    <p:cond delay="0"/>
                                  </p:stCondLst>
                                  <p:childTnLst>
                                    <p:animEffect transition="out" filter="fade">
                                      <p:cBhvr>
                                        <p:cTn id="22" dur="250"/>
                                        <p:tgtEl>
                                          <p:spTgt spid="6"/>
                                        </p:tgtEl>
                                      </p:cBhvr>
                                    </p:animEffect>
                                    <p:set>
                                      <p:cBhvr>
                                        <p:cTn id="23"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590800" cy="1143000"/>
          </a:xfrm>
        </p:spPr>
        <p:txBody>
          <a:bodyPr/>
          <a:lstStyle/>
          <a:p>
            <a:r>
              <a:rPr lang="en-US" sz="3600" dirty="0" smtClean="0"/>
              <a:t>Examples  </a:t>
            </a:r>
            <a:endParaRPr lang="en-US" sz="3600" dirty="0"/>
          </a:p>
        </p:txBody>
      </p:sp>
      <p:pic>
        <p:nvPicPr>
          <p:cNvPr id="21506" name="Picture 2" descr="D:\Work\TIP2012\webpage\images\eas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68240"/>
            <a:ext cx="7620000" cy="504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1" y="1268240"/>
            <a:ext cx="7619998" cy="50482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457200" y="1268240"/>
            <a:ext cx="0" cy="504825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10000" y="718066"/>
            <a:ext cx="838200" cy="369332"/>
          </a:xfrm>
          <a:prstGeom prst="rect">
            <a:avLst/>
          </a:prstGeom>
          <a:noFill/>
        </p:spPr>
        <p:txBody>
          <a:bodyPr wrap="square" rtlCol="0">
            <a:spAutoFit/>
          </a:bodyPr>
          <a:lstStyle/>
          <a:p>
            <a:r>
              <a:rPr lang="en-US" dirty="0" smtClean="0"/>
              <a:t>Input</a:t>
            </a:r>
            <a:endParaRPr lang="en-US" dirty="0"/>
          </a:p>
        </p:txBody>
      </p:sp>
      <p:sp>
        <p:nvSpPr>
          <p:cNvPr id="10" name="TextBox 9"/>
          <p:cNvSpPr txBox="1"/>
          <p:nvPr/>
        </p:nvSpPr>
        <p:spPr>
          <a:xfrm>
            <a:off x="3124200" y="697468"/>
            <a:ext cx="2743200" cy="369332"/>
          </a:xfrm>
          <a:prstGeom prst="rect">
            <a:avLst/>
          </a:prstGeom>
          <a:noFill/>
        </p:spPr>
        <p:txBody>
          <a:bodyPr wrap="square" rtlCol="0">
            <a:spAutoFit/>
          </a:bodyPr>
          <a:lstStyle/>
          <a:p>
            <a:r>
              <a:rPr lang="en-US" i="1" dirty="0" smtClean="0"/>
              <a:t>Ƒ </a:t>
            </a:r>
            <a:r>
              <a:rPr lang="en-US" dirty="0" smtClean="0"/>
              <a:t>is Gaussian filter, </a:t>
            </a:r>
            <a:r>
              <a:rPr lang="el-GR" i="1" dirty="0" smtClean="0"/>
              <a:t>α</a:t>
            </a:r>
            <a:r>
              <a:rPr lang="en-US" i="1" dirty="0" smtClean="0"/>
              <a:t> </a:t>
            </a:r>
            <a:r>
              <a:rPr lang="en-US" dirty="0" smtClean="0"/>
              <a:t>= 0.5</a:t>
            </a:r>
            <a:endParaRPr lang="en-US" dirty="0"/>
          </a:p>
        </p:txBody>
      </p:sp>
    </p:spTree>
    <p:extLst>
      <p:ext uri="{BB962C8B-B14F-4D97-AF65-F5344CB8AC3E}">
        <p14:creationId xmlns:p14="http://schemas.microsoft.com/office/powerpoint/2010/main" val="10129693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xit" presetSubtype="0" fill="hold" grpId="0" nodeType="withEffect">
                                  <p:stCondLst>
                                    <p:cond delay="0"/>
                                  </p:stCondLst>
                                  <p:childTnLst>
                                    <p:animEffect transition="out" filter="fade">
                                      <p:cBhvr>
                                        <p:cTn id="9" dur="250"/>
                                        <p:tgtEl>
                                          <p:spTgt spid="8"/>
                                        </p:tgtEl>
                                      </p:cBhvr>
                                    </p:animEffect>
                                    <p:set>
                                      <p:cBhvr>
                                        <p:cTn id="10" dur="1" fill="hold">
                                          <p:stCondLst>
                                            <p:cond delay="249"/>
                                          </p:stCondLst>
                                        </p:cTn>
                                        <p:tgtEl>
                                          <p:spTgt spid="8"/>
                                        </p:tgtEl>
                                        <p:attrNameLst>
                                          <p:attrName>style.visibility</p:attrName>
                                        </p:attrNameLst>
                                      </p:cBhvr>
                                      <p:to>
                                        <p:strVal val="hidden"/>
                                      </p:to>
                                    </p:se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6.93889E-18 4.50844E-6 L 0.83333 0.00254 " pathEditMode="relative" rAng="0" ptsTypes="AA">
                                      <p:cBhvr>
                                        <p:cTn id="13" dur="1000" fill="hold"/>
                                        <p:tgtEl>
                                          <p:spTgt spid="6"/>
                                        </p:tgtEl>
                                        <p:attrNameLst>
                                          <p:attrName>ppt_x</p:attrName>
                                          <p:attrName>ppt_y</p:attrName>
                                        </p:attrNameLst>
                                      </p:cBhvr>
                                      <p:rCtr x="41667" y="116"/>
                                    </p:animMotion>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par>
                          <p:cTn id="20" fill="hold">
                            <p:stCondLst>
                              <p:cond delay="1250"/>
                            </p:stCondLst>
                            <p:childTnLst>
                              <p:par>
                                <p:cTn id="21" presetID="10" presetClass="exit" presetSubtype="0" fill="hold" nodeType="afterEffect">
                                  <p:stCondLst>
                                    <p:cond delay="0"/>
                                  </p:stCondLst>
                                  <p:childTnLst>
                                    <p:animEffect transition="out" filter="fade">
                                      <p:cBhvr>
                                        <p:cTn id="22" dur="250"/>
                                        <p:tgtEl>
                                          <p:spTgt spid="6"/>
                                        </p:tgtEl>
                                      </p:cBhvr>
                                    </p:animEffect>
                                    <p:set>
                                      <p:cBhvr>
                                        <p:cTn id="23"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590800" cy="1143000"/>
          </a:xfrm>
        </p:spPr>
        <p:txBody>
          <a:bodyPr/>
          <a:lstStyle/>
          <a:p>
            <a:r>
              <a:rPr lang="en-US" sz="3600" dirty="0" smtClean="0"/>
              <a:t>Examples  </a:t>
            </a:r>
            <a:endParaRPr lang="en-US" sz="3600" dirty="0"/>
          </a:p>
        </p:txBody>
      </p:sp>
      <p:pic>
        <p:nvPicPr>
          <p:cNvPr id="21506" name="Picture 2" descr="D:\Work\TIP2012\webpage\images\eas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68240"/>
            <a:ext cx="7620000" cy="504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1" y="1268240"/>
            <a:ext cx="7619998" cy="50482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457200" y="1268240"/>
            <a:ext cx="0" cy="504825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10000" y="718066"/>
            <a:ext cx="838200" cy="369332"/>
          </a:xfrm>
          <a:prstGeom prst="rect">
            <a:avLst/>
          </a:prstGeom>
          <a:noFill/>
        </p:spPr>
        <p:txBody>
          <a:bodyPr wrap="square" rtlCol="0">
            <a:spAutoFit/>
          </a:bodyPr>
          <a:lstStyle/>
          <a:p>
            <a:r>
              <a:rPr lang="en-US" dirty="0" smtClean="0"/>
              <a:t>Input</a:t>
            </a:r>
            <a:endParaRPr lang="en-US" dirty="0"/>
          </a:p>
        </p:txBody>
      </p:sp>
      <p:sp>
        <p:nvSpPr>
          <p:cNvPr id="10" name="TextBox 9"/>
          <p:cNvSpPr txBox="1"/>
          <p:nvPr/>
        </p:nvSpPr>
        <p:spPr>
          <a:xfrm>
            <a:off x="3429000" y="697468"/>
            <a:ext cx="1905000" cy="369332"/>
          </a:xfrm>
          <a:prstGeom prst="rect">
            <a:avLst/>
          </a:prstGeom>
          <a:noFill/>
        </p:spPr>
        <p:txBody>
          <a:bodyPr wrap="square" rtlCol="0">
            <a:spAutoFit/>
          </a:bodyPr>
          <a:lstStyle/>
          <a:p>
            <a:r>
              <a:rPr lang="en-US" dirty="0" smtClean="0"/>
              <a:t>Bilateral filtered</a:t>
            </a:r>
            <a:endParaRPr lang="en-US" dirty="0"/>
          </a:p>
        </p:txBody>
      </p:sp>
    </p:spTree>
    <p:extLst>
      <p:ext uri="{BB962C8B-B14F-4D97-AF65-F5344CB8AC3E}">
        <p14:creationId xmlns:p14="http://schemas.microsoft.com/office/powerpoint/2010/main" val="448918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xit" presetSubtype="0" fill="hold" grpId="0" nodeType="withEffect">
                                  <p:stCondLst>
                                    <p:cond delay="0"/>
                                  </p:stCondLst>
                                  <p:childTnLst>
                                    <p:animEffect transition="out" filter="fade">
                                      <p:cBhvr>
                                        <p:cTn id="9" dur="250"/>
                                        <p:tgtEl>
                                          <p:spTgt spid="8"/>
                                        </p:tgtEl>
                                      </p:cBhvr>
                                    </p:animEffect>
                                    <p:set>
                                      <p:cBhvr>
                                        <p:cTn id="10" dur="1" fill="hold">
                                          <p:stCondLst>
                                            <p:cond delay="249"/>
                                          </p:stCondLst>
                                        </p:cTn>
                                        <p:tgtEl>
                                          <p:spTgt spid="8"/>
                                        </p:tgtEl>
                                        <p:attrNameLst>
                                          <p:attrName>style.visibility</p:attrName>
                                        </p:attrNameLst>
                                      </p:cBhvr>
                                      <p:to>
                                        <p:strVal val="hidden"/>
                                      </p:to>
                                    </p:se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6.93889E-18 4.50844E-6 L 0.83333 0.00254 " pathEditMode="relative" rAng="0" ptsTypes="AA">
                                      <p:cBhvr>
                                        <p:cTn id="13" dur="1000" fill="hold"/>
                                        <p:tgtEl>
                                          <p:spTgt spid="6"/>
                                        </p:tgtEl>
                                        <p:attrNameLst>
                                          <p:attrName>ppt_x</p:attrName>
                                          <p:attrName>ppt_y</p:attrName>
                                        </p:attrNameLst>
                                      </p:cBhvr>
                                      <p:rCtr x="41667" y="116"/>
                                    </p:animMotion>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par>
                          <p:cTn id="20" fill="hold">
                            <p:stCondLst>
                              <p:cond delay="1250"/>
                            </p:stCondLst>
                            <p:childTnLst>
                              <p:par>
                                <p:cTn id="21" presetID="10" presetClass="exit" presetSubtype="0" fill="hold" nodeType="afterEffect">
                                  <p:stCondLst>
                                    <p:cond delay="0"/>
                                  </p:stCondLst>
                                  <p:childTnLst>
                                    <p:animEffect transition="out" filter="fade">
                                      <p:cBhvr>
                                        <p:cTn id="22" dur="250"/>
                                        <p:tgtEl>
                                          <p:spTgt spid="6"/>
                                        </p:tgtEl>
                                      </p:cBhvr>
                                    </p:animEffect>
                                    <p:set>
                                      <p:cBhvr>
                                        <p:cTn id="23"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2590800" cy="1143000"/>
          </a:xfrm>
        </p:spPr>
        <p:txBody>
          <a:bodyPr/>
          <a:lstStyle/>
          <a:p>
            <a:r>
              <a:rPr lang="en-US" sz="3600" dirty="0" smtClean="0"/>
              <a:t>Examples  </a:t>
            </a:r>
            <a:endParaRPr lang="en-US" sz="3600" dirty="0"/>
          </a:p>
        </p:txBody>
      </p:sp>
      <p:pic>
        <p:nvPicPr>
          <p:cNvPr id="21506" name="Picture 2" descr="D:\Work\TIP2012\webpage\images\easte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268240"/>
            <a:ext cx="7620000" cy="5048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7202" y="1268240"/>
            <a:ext cx="7619996" cy="5048248"/>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457200" y="1268240"/>
            <a:ext cx="0" cy="5048250"/>
          </a:xfrm>
          <a:prstGeom prst="line">
            <a:avLst/>
          </a:prstGeom>
          <a:ln w="25400">
            <a:solidFill>
              <a:srgbClr val="000000"/>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810000" y="718066"/>
            <a:ext cx="838200" cy="369332"/>
          </a:xfrm>
          <a:prstGeom prst="rect">
            <a:avLst/>
          </a:prstGeom>
          <a:noFill/>
        </p:spPr>
        <p:txBody>
          <a:bodyPr wrap="square" rtlCol="0">
            <a:spAutoFit/>
          </a:bodyPr>
          <a:lstStyle/>
          <a:p>
            <a:r>
              <a:rPr lang="en-US" dirty="0" smtClean="0"/>
              <a:t>Input</a:t>
            </a:r>
            <a:endParaRPr lang="en-US" dirty="0"/>
          </a:p>
        </p:txBody>
      </p:sp>
      <p:sp>
        <p:nvSpPr>
          <p:cNvPr id="10" name="TextBox 9"/>
          <p:cNvSpPr txBox="1"/>
          <p:nvPr/>
        </p:nvSpPr>
        <p:spPr>
          <a:xfrm>
            <a:off x="3124200" y="697468"/>
            <a:ext cx="2743200" cy="369332"/>
          </a:xfrm>
          <a:prstGeom prst="rect">
            <a:avLst/>
          </a:prstGeom>
          <a:noFill/>
        </p:spPr>
        <p:txBody>
          <a:bodyPr wrap="square" rtlCol="0">
            <a:spAutoFit/>
          </a:bodyPr>
          <a:lstStyle/>
          <a:p>
            <a:r>
              <a:rPr lang="en-US" i="1" dirty="0" smtClean="0"/>
              <a:t>Ƒ </a:t>
            </a:r>
            <a:r>
              <a:rPr lang="en-US" dirty="0" smtClean="0"/>
              <a:t>is bilateral filter, </a:t>
            </a:r>
            <a:r>
              <a:rPr lang="el-GR" i="1" dirty="0" smtClean="0"/>
              <a:t>α</a:t>
            </a:r>
            <a:r>
              <a:rPr lang="en-US" i="1" dirty="0" smtClean="0"/>
              <a:t> </a:t>
            </a:r>
            <a:r>
              <a:rPr lang="en-US" dirty="0" smtClean="0"/>
              <a:t>= 0.5</a:t>
            </a:r>
            <a:endParaRPr lang="en-US" dirty="0"/>
          </a:p>
        </p:txBody>
      </p:sp>
    </p:spTree>
    <p:extLst>
      <p:ext uri="{BB962C8B-B14F-4D97-AF65-F5344CB8AC3E}">
        <p14:creationId xmlns:p14="http://schemas.microsoft.com/office/powerpoint/2010/main" val="1098605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50"/>
                                        <p:tgtEl>
                                          <p:spTgt spid="6"/>
                                        </p:tgtEl>
                                      </p:cBhvr>
                                    </p:animEffect>
                                  </p:childTnLst>
                                </p:cTn>
                              </p:par>
                              <p:par>
                                <p:cTn id="8" presetID="10" presetClass="exit" presetSubtype="0" fill="hold" grpId="0" nodeType="withEffect">
                                  <p:stCondLst>
                                    <p:cond delay="0"/>
                                  </p:stCondLst>
                                  <p:childTnLst>
                                    <p:animEffect transition="out" filter="fade">
                                      <p:cBhvr>
                                        <p:cTn id="9" dur="250"/>
                                        <p:tgtEl>
                                          <p:spTgt spid="8"/>
                                        </p:tgtEl>
                                      </p:cBhvr>
                                    </p:animEffect>
                                    <p:set>
                                      <p:cBhvr>
                                        <p:cTn id="10" dur="1" fill="hold">
                                          <p:stCondLst>
                                            <p:cond delay="249"/>
                                          </p:stCondLst>
                                        </p:cTn>
                                        <p:tgtEl>
                                          <p:spTgt spid="8"/>
                                        </p:tgtEl>
                                        <p:attrNameLst>
                                          <p:attrName>style.visibility</p:attrName>
                                        </p:attrNameLst>
                                      </p:cBhvr>
                                      <p:to>
                                        <p:strVal val="hidden"/>
                                      </p:to>
                                    </p:set>
                                  </p:childTnLst>
                                </p:cTn>
                              </p:par>
                            </p:childTnLst>
                          </p:cTn>
                        </p:par>
                        <p:par>
                          <p:cTn id="11" fill="hold">
                            <p:stCondLst>
                              <p:cond delay="250"/>
                            </p:stCondLst>
                            <p:childTnLst>
                              <p:par>
                                <p:cTn id="12" presetID="42" presetClass="path" presetSubtype="0" accel="50000" decel="50000" fill="hold" nodeType="afterEffect">
                                  <p:stCondLst>
                                    <p:cond delay="0"/>
                                  </p:stCondLst>
                                  <p:childTnLst>
                                    <p:animMotion origin="layout" path="M 6.93889E-18 4.50844E-6 L 0.83333 0.00254 " pathEditMode="relative" rAng="0" ptsTypes="AA">
                                      <p:cBhvr>
                                        <p:cTn id="13" dur="1000" fill="hold"/>
                                        <p:tgtEl>
                                          <p:spTgt spid="6"/>
                                        </p:tgtEl>
                                        <p:attrNameLst>
                                          <p:attrName>ppt_x</p:attrName>
                                          <p:attrName>ppt_y</p:attrName>
                                        </p:attrNameLst>
                                      </p:cBhvr>
                                      <p:rCtr x="41667" y="116"/>
                                    </p:animMotion>
                                  </p:childTnLst>
                                </p:cTn>
                              </p:par>
                              <p:par>
                                <p:cTn id="14" presetID="22" presetClass="entr" presetSubtype="8" fill="hold"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1000"/>
                                        <p:tgtEl>
                                          <p:spTgt spid="10"/>
                                        </p:tgtEl>
                                      </p:cBhvr>
                                    </p:animEffect>
                                  </p:childTnLst>
                                </p:cTn>
                              </p:par>
                            </p:childTnLst>
                          </p:cTn>
                        </p:par>
                        <p:par>
                          <p:cTn id="20" fill="hold">
                            <p:stCondLst>
                              <p:cond delay="1250"/>
                            </p:stCondLst>
                            <p:childTnLst>
                              <p:par>
                                <p:cTn id="21" presetID="10" presetClass="exit" presetSubtype="0" fill="hold" nodeType="afterEffect">
                                  <p:stCondLst>
                                    <p:cond delay="0"/>
                                  </p:stCondLst>
                                  <p:childTnLst>
                                    <p:animEffect transition="out" filter="fade">
                                      <p:cBhvr>
                                        <p:cTn id="22" dur="250"/>
                                        <p:tgtEl>
                                          <p:spTgt spid="6"/>
                                        </p:tgtEl>
                                      </p:cBhvr>
                                    </p:animEffect>
                                    <p:set>
                                      <p:cBhvr>
                                        <p:cTn id="23" dur="1" fill="hold">
                                          <p:stCondLst>
                                            <p:cond delay="24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57202" y="1268240"/>
            <a:ext cx="7619996" cy="5048248"/>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3124200" y="697468"/>
            <a:ext cx="2743200" cy="369332"/>
          </a:xfrm>
          <a:prstGeom prst="rect">
            <a:avLst/>
          </a:prstGeom>
          <a:noFill/>
        </p:spPr>
        <p:txBody>
          <a:bodyPr wrap="square" rtlCol="0">
            <a:spAutoFit/>
          </a:bodyPr>
          <a:lstStyle/>
          <a:p>
            <a:r>
              <a:rPr lang="en-US" i="1" dirty="0" smtClean="0"/>
              <a:t>Ƒ </a:t>
            </a:r>
            <a:r>
              <a:rPr lang="en-US" dirty="0" smtClean="0"/>
              <a:t>is bilateral filter, </a:t>
            </a:r>
            <a:r>
              <a:rPr lang="el-GR" i="1" dirty="0" smtClean="0"/>
              <a:t>α</a:t>
            </a:r>
            <a:r>
              <a:rPr lang="en-US" i="1" dirty="0" smtClean="0"/>
              <a:t> </a:t>
            </a:r>
            <a:r>
              <a:rPr lang="en-US" dirty="0" smtClean="0"/>
              <a:t>= 0.5</a:t>
            </a:r>
            <a:endParaRPr lang="en-US" dirty="0"/>
          </a:p>
        </p:txBody>
      </p:sp>
      <p:sp>
        <p:nvSpPr>
          <p:cNvPr id="2" name="Title 1"/>
          <p:cNvSpPr>
            <a:spLocks noGrp="1"/>
          </p:cNvSpPr>
          <p:nvPr>
            <p:ph type="title"/>
          </p:nvPr>
        </p:nvSpPr>
        <p:spPr>
          <a:xfrm>
            <a:off x="457200" y="274638"/>
            <a:ext cx="2590800" cy="1143000"/>
          </a:xfrm>
        </p:spPr>
        <p:txBody>
          <a:bodyPr/>
          <a:lstStyle/>
          <a:p>
            <a:r>
              <a:rPr lang="en-US" sz="3600" dirty="0" smtClean="0"/>
              <a:t>Examples  </a:t>
            </a:r>
            <a:endParaRPr lang="en-US" sz="3600" dirty="0"/>
          </a:p>
        </p:txBody>
      </p:sp>
      <p:pic>
        <p:nvPicPr>
          <p:cNvPr id="9"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480713" y="2393971"/>
            <a:ext cx="3596487" cy="23826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886200" y="2393971"/>
            <a:ext cx="3596487" cy="238267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429000" y="1916668"/>
            <a:ext cx="2743200" cy="369332"/>
          </a:xfrm>
          <a:prstGeom prst="rect">
            <a:avLst/>
          </a:prstGeom>
          <a:noFill/>
        </p:spPr>
        <p:txBody>
          <a:bodyPr wrap="square" rtlCol="0">
            <a:spAutoFit/>
          </a:bodyPr>
          <a:lstStyle/>
          <a:p>
            <a:r>
              <a:rPr lang="en-US" dirty="0" smtClean="0"/>
              <a:t>Original bilateral filter</a:t>
            </a:r>
            <a:endParaRPr lang="en-US" dirty="0"/>
          </a:p>
        </p:txBody>
      </p:sp>
    </p:spTree>
    <p:extLst>
      <p:ext uri="{BB962C8B-B14F-4D97-AF65-F5344CB8AC3E}">
        <p14:creationId xmlns:p14="http://schemas.microsoft.com/office/powerpoint/2010/main" val="1741191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xit" presetSubtype="32" fill="hold" nodeType="withEffect">
                                  <p:stCondLst>
                                    <p:cond delay="0"/>
                                  </p:stCondLst>
                                  <p:childTnLst>
                                    <p:anim calcmode="lin" valueType="num">
                                      <p:cBhvr>
                                        <p:cTn id="6" dur="1000"/>
                                        <p:tgtEl>
                                          <p:spTgt spid="5"/>
                                        </p:tgtEl>
                                        <p:attrNameLst>
                                          <p:attrName>ppt_w</p:attrName>
                                        </p:attrNameLst>
                                      </p:cBhvr>
                                      <p:tavLst>
                                        <p:tav tm="0">
                                          <p:val>
                                            <p:strVal val="ppt_w"/>
                                          </p:val>
                                        </p:tav>
                                        <p:tav tm="100000">
                                          <p:val>
                                            <p:fltVal val="0"/>
                                          </p:val>
                                        </p:tav>
                                      </p:tavLst>
                                    </p:anim>
                                    <p:anim calcmode="lin" valueType="num">
                                      <p:cBhvr>
                                        <p:cTn id="7" dur="1000"/>
                                        <p:tgtEl>
                                          <p:spTgt spid="5"/>
                                        </p:tgtEl>
                                        <p:attrNameLst>
                                          <p:attrName>ppt_h</p:attrName>
                                        </p:attrNameLst>
                                      </p:cBhvr>
                                      <p:tavLst>
                                        <p:tav tm="0">
                                          <p:val>
                                            <p:strVal val="ppt_h"/>
                                          </p:val>
                                        </p:tav>
                                        <p:tav tm="100000">
                                          <p:val>
                                            <p:fltVal val="0"/>
                                          </p:val>
                                        </p:tav>
                                      </p:tavLst>
                                    </p:anim>
                                    <p:animEffect transition="out" filter="fade">
                                      <p:cBhvr>
                                        <p:cTn id="8" dur="1000"/>
                                        <p:tgtEl>
                                          <p:spTgt spid="5"/>
                                        </p:tgtEl>
                                      </p:cBhvr>
                                    </p:animEffect>
                                    <p:set>
                                      <p:cBhvr>
                                        <p:cTn id="9" dur="1" fill="hold">
                                          <p:stCondLst>
                                            <p:cond delay="999"/>
                                          </p:stCondLst>
                                        </p:cTn>
                                        <p:tgtEl>
                                          <p:spTgt spid="5"/>
                                        </p:tgtEl>
                                        <p:attrNameLst>
                                          <p:attrName>style.visibility</p:attrName>
                                        </p:attrNameLst>
                                      </p:cBhvr>
                                      <p:to>
                                        <p:strVal val="hidden"/>
                                      </p:to>
                                    </p:set>
                                  </p:childTnLst>
                                </p:cTn>
                              </p:par>
                              <p:par>
                                <p:cTn id="10" presetID="42" presetClass="path" presetSubtype="0" accel="50000" decel="50000" fill="hold" nodeType="withEffect">
                                  <p:stCondLst>
                                    <p:cond delay="0"/>
                                  </p:stCondLst>
                                  <p:childTnLst>
                                    <p:animMotion origin="layout" path="M 3.33333E-6 4.50844E-6 L 0.21666 0.00254 " pathEditMode="relative" rAng="0" ptsTypes="AA">
                                      <p:cBhvr>
                                        <p:cTn id="11" dur="1000" fill="hold"/>
                                        <p:tgtEl>
                                          <p:spTgt spid="5"/>
                                        </p:tgtEl>
                                        <p:attrNameLst>
                                          <p:attrName>ppt_x</p:attrName>
                                          <p:attrName>ppt_y</p:attrName>
                                        </p:attrNameLst>
                                      </p:cBhvr>
                                      <p:rCtr x="10833" y="116"/>
                                    </p:animMotion>
                                  </p:childTnLst>
                                </p:cTn>
                              </p:par>
                              <p:par>
                                <p:cTn id="12" presetID="42" presetClass="path" presetSubtype="0" accel="50000" decel="50000" fill="hold" grpId="0" nodeType="withEffect">
                                  <p:stCondLst>
                                    <p:cond delay="0"/>
                                  </p:stCondLst>
                                  <p:childTnLst>
                                    <p:animMotion origin="layout" path="M 3.33333E-6 -3.06731E-6 L 0.20833 0.18252 " pathEditMode="relative" rAng="0" ptsTypes="AA">
                                      <p:cBhvr>
                                        <p:cTn id="13" dur="1000" fill="hold"/>
                                        <p:tgtEl>
                                          <p:spTgt spid="10"/>
                                        </p:tgtEl>
                                        <p:attrNameLst>
                                          <p:attrName>ppt_x</p:attrName>
                                          <p:attrName>ppt_y</p:attrName>
                                        </p:attrNameLst>
                                      </p:cBhvr>
                                      <p:rCtr x="10417" y="9114"/>
                                    </p:animMotion>
                                  </p:childTnLst>
                                </p:cTn>
                              </p:par>
                              <p:par>
                                <p:cTn id="14" presetID="10" presetClass="entr" presetSubtype="0" fill="hold" nodeType="withEffect">
                                  <p:stCondLst>
                                    <p:cond delay="50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1000"/>
                                        <p:tgtEl>
                                          <p:spTgt spid="9"/>
                                        </p:tgtEl>
                                      </p:cBhvr>
                                    </p:animEffect>
                                  </p:childTnLst>
                                </p:cTn>
                              </p:par>
                              <p:par>
                                <p:cTn id="17" presetID="42" presetClass="path" presetSubtype="0" accel="50000" decel="50000" fill="hold" nodeType="withEffect">
                                  <p:stCondLst>
                                    <p:cond delay="500"/>
                                  </p:stCondLst>
                                  <p:childTnLst>
                                    <p:animMotion origin="layout" path="M -1.38889E-6 -2.46125E-6 L 0.46163 -0.00046 " pathEditMode="relative" rAng="0" ptsTypes="AA">
                                      <p:cBhvr>
                                        <p:cTn id="18" dur="1000" fill="hold"/>
                                        <p:tgtEl>
                                          <p:spTgt spid="11"/>
                                        </p:tgtEl>
                                        <p:attrNameLst>
                                          <p:attrName>ppt_x</p:attrName>
                                          <p:attrName>ppt_y</p:attrName>
                                        </p:attrNameLst>
                                      </p:cBhvr>
                                      <p:rCtr x="23073" y="-23"/>
                                    </p:animMotion>
                                  </p:childTnLst>
                                </p:cTn>
                              </p:par>
                              <p:par>
                                <p:cTn id="19" presetID="42" presetClass="path" presetSubtype="0" accel="50000" decel="50000" fill="hold" grpId="0" nodeType="withEffect">
                                  <p:stCondLst>
                                    <p:cond delay="500"/>
                                  </p:stCondLst>
                                  <p:childTnLst>
                                    <p:animMotion origin="layout" path="M -2.77556E-17 -6.73144E-7 L 0.48333 0.00486 " pathEditMode="relative" rAng="0" ptsTypes="AA">
                                      <p:cBhvr>
                                        <p:cTn id="20" dur="1000" fill="hold"/>
                                        <p:tgtEl>
                                          <p:spTgt spid="12"/>
                                        </p:tgtEl>
                                        <p:attrNameLst>
                                          <p:attrName>ppt_x</p:attrName>
                                          <p:attrName>ppt_y</p:attrName>
                                        </p:attrNameLst>
                                      </p:cBhvr>
                                      <p:rCtr x="24167"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1143000"/>
          </a:xfrm>
        </p:spPr>
        <p:txBody>
          <a:bodyPr/>
          <a:lstStyle/>
          <a:p>
            <a:r>
              <a:rPr lang="en-US" sz="4400" dirty="0" smtClean="0"/>
              <a:t>Edge-preserving Filtering Applications</a:t>
            </a:r>
            <a:endParaRPr lang="en-US" sz="4400" dirty="0"/>
          </a:p>
        </p:txBody>
      </p:sp>
      <p:sp>
        <p:nvSpPr>
          <p:cNvPr id="3" name="Content Placeholder 2"/>
          <p:cNvSpPr>
            <a:spLocks noGrp="1"/>
          </p:cNvSpPr>
          <p:nvPr>
            <p:ph idx="1"/>
          </p:nvPr>
        </p:nvSpPr>
        <p:spPr/>
        <p:txBody>
          <a:bodyPr/>
          <a:lstStyle/>
          <a:p>
            <a:endParaRPr lang="en-US" dirty="0" smtClean="0"/>
          </a:p>
          <a:p>
            <a:r>
              <a:rPr lang="en-US" dirty="0" smtClean="0"/>
              <a:t>Detail </a:t>
            </a:r>
            <a:r>
              <a:rPr lang="en-US" dirty="0"/>
              <a:t>enhancement </a:t>
            </a:r>
            <a:r>
              <a:rPr lang="en-US" sz="1800" dirty="0" smtClean="0">
                <a:solidFill>
                  <a:schemeClr val="tx2"/>
                </a:solidFill>
              </a:rPr>
              <a:t>[</a:t>
            </a:r>
            <a:r>
              <a:rPr lang="en-US" sz="1800" dirty="0" err="1" smtClean="0">
                <a:solidFill>
                  <a:schemeClr val="tx2"/>
                </a:solidFill>
              </a:rPr>
              <a:t>Farbman</a:t>
            </a:r>
            <a:r>
              <a:rPr lang="en-US" sz="1800" dirty="0" smtClean="0">
                <a:solidFill>
                  <a:schemeClr val="tx2"/>
                </a:solidFill>
              </a:rPr>
              <a:t> </a:t>
            </a:r>
            <a:r>
              <a:rPr lang="en-US" sz="1800" dirty="0">
                <a:solidFill>
                  <a:schemeClr val="tx2"/>
                </a:solidFill>
              </a:rPr>
              <a:t>et al. </a:t>
            </a:r>
            <a:r>
              <a:rPr lang="en-US" sz="1800" dirty="0" smtClean="0">
                <a:solidFill>
                  <a:schemeClr val="tx2"/>
                </a:solidFill>
              </a:rPr>
              <a:t>08]</a:t>
            </a:r>
            <a:endParaRPr lang="en-US" sz="1800" dirty="0">
              <a:solidFill>
                <a:schemeClr val="tx2"/>
              </a:solidFill>
            </a:endParaRPr>
          </a:p>
          <a:p>
            <a:r>
              <a:rPr lang="en-US" dirty="0" smtClean="0"/>
              <a:t>HDR tone mapping </a:t>
            </a:r>
            <a:r>
              <a:rPr lang="en-US" sz="1800" dirty="0">
                <a:solidFill>
                  <a:schemeClr val="tx2"/>
                </a:solidFill>
              </a:rPr>
              <a:t>[Durand and </a:t>
            </a:r>
            <a:r>
              <a:rPr lang="en-US" sz="1800" dirty="0" smtClean="0">
                <a:solidFill>
                  <a:schemeClr val="tx2"/>
                </a:solidFill>
              </a:rPr>
              <a:t>Dorsey 02]</a:t>
            </a:r>
            <a:endParaRPr lang="en-US" sz="1800" dirty="0">
              <a:solidFill>
                <a:schemeClr val="tx2"/>
              </a:solidFill>
            </a:endParaRPr>
          </a:p>
          <a:p>
            <a:r>
              <a:rPr lang="en-US" dirty="0" smtClean="0"/>
              <a:t>Image </a:t>
            </a:r>
            <a:r>
              <a:rPr lang="en-US" dirty="0"/>
              <a:t>abstraction/stylization </a:t>
            </a:r>
            <a:r>
              <a:rPr lang="en-US" sz="1800" dirty="0">
                <a:solidFill>
                  <a:schemeClr val="tx2"/>
                </a:solidFill>
              </a:rPr>
              <a:t>[</a:t>
            </a:r>
            <a:r>
              <a:rPr lang="en-US" sz="1800" dirty="0" err="1">
                <a:solidFill>
                  <a:schemeClr val="tx2"/>
                </a:solidFill>
              </a:rPr>
              <a:t>Winnemoller</a:t>
            </a:r>
            <a:r>
              <a:rPr lang="en-US" sz="1800" dirty="0">
                <a:solidFill>
                  <a:schemeClr val="tx2"/>
                </a:solidFill>
              </a:rPr>
              <a:t> et al. 06</a:t>
            </a:r>
            <a:r>
              <a:rPr lang="en-US" sz="1800" dirty="0" smtClean="0">
                <a:solidFill>
                  <a:schemeClr val="tx2"/>
                </a:solidFill>
              </a:rPr>
              <a:t>] </a:t>
            </a:r>
          </a:p>
          <a:p>
            <a:r>
              <a:rPr lang="en-US" dirty="0" smtClean="0"/>
              <a:t>Joint filtering (</a:t>
            </a:r>
            <a:r>
              <a:rPr lang="en-US" dirty="0" err="1" smtClean="0"/>
              <a:t>upsampling</a:t>
            </a:r>
            <a:r>
              <a:rPr lang="en-US" dirty="0" smtClean="0"/>
              <a:t>, colorization) </a:t>
            </a:r>
            <a:r>
              <a:rPr lang="en-US" sz="1800" dirty="0">
                <a:solidFill>
                  <a:schemeClr val="tx2"/>
                </a:solidFill>
              </a:rPr>
              <a:t>[Kopf et al. 07]</a:t>
            </a:r>
          </a:p>
          <a:p>
            <a:r>
              <a:rPr lang="en-US" dirty="0" smtClean="0"/>
              <a:t>Photo-look transferring </a:t>
            </a:r>
            <a:r>
              <a:rPr lang="en-US" sz="1800" dirty="0">
                <a:solidFill>
                  <a:schemeClr val="tx2"/>
                </a:solidFill>
              </a:rPr>
              <a:t>[</a:t>
            </a:r>
            <a:r>
              <a:rPr lang="en-US" sz="1800" dirty="0" err="1">
                <a:solidFill>
                  <a:schemeClr val="tx2"/>
                </a:solidFill>
              </a:rPr>
              <a:t>Bae</a:t>
            </a:r>
            <a:r>
              <a:rPr lang="en-US" sz="1800" dirty="0">
                <a:solidFill>
                  <a:schemeClr val="tx2"/>
                </a:solidFill>
              </a:rPr>
              <a:t> et al. 06]</a:t>
            </a:r>
          </a:p>
          <a:p>
            <a:r>
              <a:rPr lang="en-US" dirty="0" smtClean="0"/>
              <a:t>Video enhancement </a:t>
            </a:r>
            <a:r>
              <a:rPr lang="en-US" sz="1800" dirty="0">
                <a:solidFill>
                  <a:schemeClr val="tx2"/>
                </a:solidFill>
              </a:rPr>
              <a:t>[Bennett and McMillan 05]</a:t>
            </a:r>
          </a:p>
          <a:p>
            <a:r>
              <a:rPr lang="en-US" b="1" dirty="0"/>
              <a:t>Haze </a:t>
            </a:r>
            <a:r>
              <a:rPr lang="en-US" b="1" dirty="0" smtClean="0"/>
              <a:t>removal (</a:t>
            </a:r>
            <a:r>
              <a:rPr lang="en-US" b="1" dirty="0" err="1" smtClean="0"/>
              <a:t>Dehazing</a:t>
            </a:r>
            <a:r>
              <a:rPr lang="en-US" b="1" dirty="0" smtClean="0"/>
              <a:t>) </a:t>
            </a:r>
            <a:r>
              <a:rPr lang="en-US" sz="1800" dirty="0">
                <a:solidFill>
                  <a:schemeClr val="tx2"/>
                </a:solidFill>
              </a:rPr>
              <a:t>[Tarel and </a:t>
            </a:r>
            <a:r>
              <a:rPr lang="en-US" sz="1800" dirty="0" err="1">
                <a:solidFill>
                  <a:schemeClr val="tx2"/>
                </a:solidFill>
              </a:rPr>
              <a:t>Hautiere</a:t>
            </a:r>
            <a:r>
              <a:rPr lang="en-US" sz="1800" dirty="0">
                <a:solidFill>
                  <a:schemeClr val="tx2"/>
                </a:solidFill>
              </a:rPr>
              <a:t> 09</a:t>
            </a:r>
            <a:r>
              <a:rPr lang="en-US" sz="1800" dirty="0" smtClean="0">
                <a:solidFill>
                  <a:schemeClr val="tx2"/>
                </a:solidFill>
              </a:rPr>
              <a:t>]</a:t>
            </a:r>
          </a:p>
          <a:p>
            <a:r>
              <a:rPr lang="en-US" dirty="0"/>
              <a:t>Shadow Removal </a:t>
            </a:r>
            <a:r>
              <a:rPr lang="en-US" sz="1800" dirty="0" smtClean="0">
                <a:solidFill>
                  <a:schemeClr val="tx2"/>
                </a:solidFill>
              </a:rPr>
              <a:t>[Yang et al. 12]</a:t>
            </a:r>
            <a:endParaRPr lang="en-US" sz="1800" dirty="0">
              <a:solidFill>
                <a:schemeClr val="tx2"/>
              </a:solidFill>
            </a:endParaRPr>
          </a:p>
          <a:p>
            <a:endParaRPr lang="en-US" sz="1800" dirty="0">
              <a:solidFill>
                <a:schemeClr val="tx2"/>
              </a:solidFill>
            </a:endParaRPr>
          </a:p>
        </p:txBody>
      </p:sp>
    </p:spTree>
    <p:extLst>
      <p:ext uri="{BB962C8B-B14F-4D97-AF65-F5344CB8AC3E}">
        <p14:creationId xmlns:p14="http://schemas.microsoft.com/office/powerpoint/2010/main" val="3928041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Haze Removal (</a:t>
            </a:r>
            <a:r>
              <a:rPr lang="en-US" sz="3200" dirty="0" err="1" smtClean="0"/>
              <a:t>Dehazing</a:t>
            </a:r>
            <a:r>
              <a:rPr lang="en-US" sz="3200" dirty="0" smtClean="0"/>
              <a:t>)</a:t>
            </a:r>
            <a:endParaRPr lang="en-US" sz="3200" dirty="0"/>
          </a:p>
        </p:txBody>
      </p:sp>
      <p:sp>
        <p:nvSpPr>
          <p:cNvPr id="5" name="TextBox 4"/>
          <p:cNvSpPr txBox="1"/>
          <p:nvPr/>
        </p:nvSpPr>
        <p:spPr>
          <a:xfrm>
            <a:off x="457200" y="1676400"/>
            <a:ext cx="7315200" cy="461665"/>
          </a:xfrm>
          <a:prstGeom prst="rect">
            <a:avLst/>
          </a:prstGeom>
          <a:noFill/>
        </p:spPr>
        <p:txBody>
          <a:bodyPr wrap="square" rtlCol="0">
            <a:spAutoFit/>
          </a:bodyPr>
          <a:lstStyle/>
          <a:p>
            <a:r>
              <a:rPr lang="en-US" sz="2400" dirty="0" smtClean="0"/>
              <a:t>The widely </a:t>
            </a:r>
            <a:r>
              <a:rPr lang="en-US" sz="2400" dirty="0"/>
              <a:t>adopted model [</a:t>
            </a:r>
            <a:r>
              <a:rPr lang="en-US" sz="2400" dirty="0" err="1"/>
              <a:t>Narasimhan</a:t>
            </a:r>
            <a:r>
              <a:rPr lang="en-US" sz="2400" dirty="0"/>
              <a:t> and </a:t>
            </a:r>
            <a:r>
              <a:rPr lang="en-US" sz="2400" dirty="0" err="1"/>
              <a:t>Nayar</a:t>
            </a:r>
            <a:r>
              <a:rPr lang="en-US" sz="2400" dirty="0"/>
              <a:t> 02]</a:t>
            </a:r>
          </a:p>
        </p:txBody>
      </p:sp>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2305051"/>
            <a:ext cx="3810000" cy="53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6" name="Group 25"/>
          <p:cNvGrpSpPr/>
          <p:nvPr/>
        </p:nvGrpSpPr>
        <p:grpSpPr>
          <a:xfrm>
            <a:off x="381000" y="2807336"/>
            <a:ext cx="1976437" cy="3676946"/>
            <a:chOff x="381000" y="2807336"/>
            <a:chExt cx="1976437" cy="3676946"/>
          </a:xfrm>
        </p:grpSpPr>
        <p:cxnSp>
          <p:nvCxnSpPr>
            <p:cNvPr id="7" name="Straight Arrow Connector 6"/>
            <p:cNvCxnSpPr/>
            <p:nvPr/>
          </p:nvCxnSpPr>
          <p:spPr>
            <a:xfrm flipV="1">
              <a:off x="1447800" y="2807336"/>
              <a:ext cx="909637" cy="4457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7" name="Picture 2" descr="D:\Work\TIP2012\webpage\images\canon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953" y="3352800"/>
              <a:ext cx="1665084" cy="249762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381000" y="5837951"/>
              <a:ext cx="1974648" cy="646331"/>
            </a:xfrm>
            <a:prstGeom prst="rect">
              <a:avLst/>
            </a:prstGeom>
            <a:noFill/>
          </p:spPr>
          <p:txBody>
            <a:bodyPr wrap="square" rtlCol="0">
              <a:spAutoFit/>
            </a:bodyPr>
            <a:lstStyle/>
            <a:p>
              <a:pPr algn="ctr"/>
              <a:r>
                <a:rPr lang="en-US" dirty="0" smtClean="0"/>
                <a:t>Haze image </a:t>
              </a:r>
            </a:p>
            <a:p>
              <a:pPr algn="ctr"/>
              <a:r>
                <a:rPr lang="en-US" dirty="0" smtClean="0"/>
                <a:t>(input)</a:t>
              </a:r>
              <a:endParaRPr lang="en-US" dirty="0"/>
            </a:p>
          </p:txBody>
        </p:sp>
      </p:grpSp>
      <p:grpSp>
        <p:nvGrpSpPr>
          <p:cNvPr id="27" name="Group 26"/>
          <p:cNvGrpSpPr/>
          <p:nvPr/>
        </p:nvGrpSpPr>
        <p:grpSpPr>
          <a:xfrm>
            <a:off x="2368752" y="2819400"/>
            <a:ext cx="1898448" cy="3664882"/>
            <a:chOff x="2368752" y="2819400"/>
            <a:chExt cx="1898448" cy="3664882"/>
          </a:xfrm>
        </p:grpSpPr>
        <p:cxnSp>
          <p:nvCxnSpPr>
            <p:cNvPr id="14" name="Straight Arrow Connector 13"/>
            <p:cNvCxnSpPr/>
            <p:nvPr/>
          </p:nvCxnSpPr>
          <p:spPr>
            <a:xfrm flipV="1">
              <a:off x="3262312" y="2819400"/>
              <a:ext cx="0" cy="43370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9"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2449714" y="3352800"/>
              <a:ext cx="1665086" cy="2497626"/>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2368752" y="5837951"/>
              <a:ext cx="1898448" cy="646331"/>
            </a:xfrm>
            <a:prstGeom prst="rect">
              <a:avLst/>
            </a:prstGeom>
            <a:noFill/>
          </p:spPr>
          <p:txBody>
            <a:bodyPr wrap="square" rtlCol="0">
              <a:spAutoFit/>
            </a:bodyPr>
            <a:lstStyle/>
            <a:p>
              <a:pPr algn="ctr"/>
              <a:r>
                <a:rPr lang="en-US" dirty="0" err="1" smtClean="0"/>
                <a:t>Dehazed</a:t>
              </a:r>
              <a:r>
                <a:rPr lang="en-US" dirty="0" smtClean="0"/>
                <a:t> image</a:t>
              </a:r>
            </a:p>
            <a:p>
              <a:pPr algn="ctr"/>
              <a:r>
                <a:rPr lang="en-US" dirty="0" smtClean="0"/>
                <a:t>(desired result)</a:t>
              </a:r>
              <a:endParaRPr lang="en-US" dirty="0"/>
            </a:p>
          </p:txBody>
        </p:sp>
      </p:grpSp>
      <p:grpSp>
        <p:nvGrpSpPr>
          <p:cNvPr id="28" name="Group 27"/>
          <p:cNvGrpSpPr/>
          <p:nvPr/>
        </p:nvGrpSpPr>
        <p:grpSpPr>
          <a:xfrm>
            <a:off x="4164594" y="2743200"/>
            <a:ext cx="1828800" cy="1132099"/>
            <a:chOff x="4164594" y="2743200"/>
            <a:chExt cx="1828800" cy="1132099"/>
          </a:xfrm>
        </p:grpSpPr>
        <p:cxnSp>
          <p:nvCxnSpPr>
            <p:cNvPr id="15" name="Straight Arrow Connector 14"/>
            <p:cNvCxnSpPr/>
            <p:nvPr/>
          </p:nvCxnSpPr>
          <p:spPr>
            <a:xfrm flipV="1">
              <a:off x="4495800" y="2743200"/>
              <a:ext cx="0" cy="532989"/>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4164594" y="3228968"/>
              <a:ext cx="1828800" cy="646331"/>
            </a:xfrm>
            <a:prstGeom prst="rect">
              <a:avLst/>
            </a:prstGeom>
            <a:noFill/>
          </p:spPr>
          <p:txBody>
            <a:bodyPr wrap="square" rtlCol="0">
              <a:spAutoFit/>
            </a:bodyPr>
            <a:lstStyle/>
            <a:p>
              <a:pPr algn="ctr"/>
              <a:r>
                <a:rPr lang="en-US" dirty="0" smtClean="0"/>
                <a:t>Atmospheric light (global constant)</a:t>
              </a:r>
              <a:endParaRPr lang="en-US" dirty="0"/>
            </a:p>
          </p:txBody>
        </p:sp>
      </p:grpSp>
      <p:cxnSp>
        <p:nvCxnSpPr>
          <p:cNvPr id="21" name="Straight Arrow Connector 20"/>
          <p:cNvCxnSpPr/>
          <p:nvPr/>
        </p:nvCxnSpPr>
        <p:spPr>
          <a:xfrm flipH="1" flipV="1">
            <a:off x="3886200" y="2807335"/>
            <a:ext cx="2667000" cy="421634"/>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5715000" y="2819400"/>
            <a:ext cx="838200" cy="409568"/>
          </a:xfrm>
          <a:prstGeom prst="straightConnector1">
            <a:avLst/>
          </a:prstGeom>
          <a:ln w="2540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6026352" y="3340325"/>
            <a:ext cx="1898448" cy="3379830"/>
            <a:chOff x="6026352" y="3340325"/>
            <a:chExt cx="1898448" cy="3379830"/>
          </a:xfrm>
        </p:grpSpPr>
        <p:grpSp>
          <p:nvGrpSpPr>
            <p:cNvPr id="29" name="Group 28"/>
            <p:cNvGrpSpPr/>
            <p:nvPr/>
          </p:nvGrpSpPr>
          <p:grpSpPr>
            <a:xfrm>
              <a:off x="6026352" y="3340325"/>
              <a:ext cx="1898448" cy="3136675"/>
              <a:chOff x="6026352" y="3340325"/>
              <a:chExt cx="1898448" cy="3136675"/>
            </a:xfrm>
          </p:grpSpPr>
          <p:pic>
            <p:nvPicPr>
              <p:cNvPr id="20483"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6131837" y="3340325"/>
                <a:ext cx="1665083" cy="2497625"/>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6026352" y="5830669"/>
                <a:ext cx="1898448" cy="646331"/>
              </a:xfrm>
              <a:prstGeom prst="rect">
                <a:avLst/>
              </a:prstGeom>
              <a:noFill/>
            </p:spPr>
            <p:txBody>
              <a:bodyPr wrap="square" rtlCol="0">
                <a:spAutoFit/>
              </a:bodyPr>
              <a:lstStyle/>
              <a:p>
                <a:pPr algn="ctr"/>
                <a:r>
                  <a:rPr lang="en-US" dirty="0" smtClean="0"/>
                  <a:t>Transmission map</a:t>
                </a:r>
              </a:p>
              <a:p>
                <a:pPr algn="ctr"/>
                <a:r>
                  <a:rPr lang="en-US" dirty="0" smtClean="0"/>
                  <a:t>(haze attenuation)</a:t>
                </a:r>
                <a:endParaRPr lang="en-US" dirty="0"/>
              </a:p>
            </p:txBody>
          </p:sp>
        </p:gr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88935" y="6417197"/>
              <a:ext cx="973282" cy="3029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3390992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animEffect transition="in" filter="wipe(up)">
                                      <p:cBhvr>
                                        <p:cTn id="12" dur="500"/>
                                        <p:tgtEl>
                                          <p:spTgt spid="2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par>
                          <p:cTn id="18" fill="hold">
                            <p:stCondLst>
                              <p:cond delay="500"/>
                            </p:stCondLst>
                            <p:childTnLst>
                              <p:par>
                                <p:cTn id="19" presetID="22" presetClass="entr" presetSubtype="1"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nodeType="clickEffect">
                                  <p:stCondLst>
                                    <p:cond delay="0"/>
                                  </p:stCondLst>
                                  <p:childTnLst>
                                    <p:set>
                                      <p:cBhvr>
                                        <p:cTn id="25" dur="1" fill="hold">
                                          <p:stCondLst>
                                            <p:cond delay="0"/>
                                          </p:stCondLst>
                                        </p:cTn>
                                        <p:tgtEl>
                                          <p:spTgt spid="28"/>
                                        </p:tgtEl>
                                        <p:attrNameLst>
                                          <p:attrName>style.visibility</p:attrName>
                                        </p:attrNameLst>
                                      </p:cBhvr>
                                      <p:to>
                                        <p:strVal val="visible"/>
                                      </p:to>
                                    </p:set>
                                    <p:animEffect transition="in" filter="wipe(up)">
                                      <p:cBhvr>
                                        <p:cTn id="26" dur="500"/>
                                        <p:tgtEl>
                                          <p:spTgt spid="28"/>
                                        </p:tgtEl>
                                      </p:cBhvr>
                                    </p:animEffect>
                                  </p:childTnLst>
                                </p:cTn>
                              </p:par>
                            </p:childTnLst>
                          </p:cTn>
                        </p:par>
                        <p:par>
                          <p:cTn id="27" fill="hold">
                            <p:stCondLst>
                              <p:cond delay="500"/>
                            </p:stCondLst>
                            <p:childTnLst>
                              <p:par>
                                <p:cTn id="28" presetID="22" presetClass="entr" presetSubtype="1" fill="hold" nodeType="afterEffect">
                                  <p:stCondLst>
                                    <p:cond delay="0"/>
                                  </p:stCondLst>
                                  <p:childTnLst>
                                    <p:set>
                                      <p:cBhvr>
                                        <p:cTn id="29" dur="1" fill="hold">
                                          <p:stCondLst>
                                            <p:cond delay="0"/>
                                          </p:stCondLst>
                                        </p:cTn>
                                        <p:tgtEl>
                                          <p:spTgt spid="25"/>
                                        </p:tgtEl>
                                        <p:attrNameLst>
                                          <p:attrName>style.visibility</p:attrName>
                                        </p:attrNameLst>
                                      </p:cBhvr>
                                      <p:to>
                                        <p:strVal val="visible"/>
                                      </p:to>
                                    </p:set>
                                    <p:animEffect transition="in" filter="wipe(up)">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Haze Removal (</a:t>
            </a:r>
            <a:r>
              <a:rPr lang="en-US" sz="3200" dirty="0" err="1" smtClean="0"/>
              <a:t>Dehazing</a:t>
            </a:r>
            <a:r>
              <a:rPr lang="en-US" sz="3200" dirty="0" smtClean="0"/>
              <a:t>)</a:t>
            </a:r>
            <a:endParaRPr lang="en-US" sz="3200" dirty="0"/>
          </a:p>
        </p:txBody>
      </p:sp>
      <p:sp>
        <p:nvSpPr>
          <p:cNvPr id="5" name="TextBox 4"/>
          <p:cNvSpPr txBox="1"/>
          <p:nvPr/>
        </p:nvSpPr>
        <p:spPr>
          <a:xfrm>
            <a:off x="457200" y="1676400"/>
            <a:ext cx="7315200" cy="461665"/>
          </a:xfrm>
          <a:prstGeom prst="rect">
            <a:avLst/>
          </a:prstGeom>
          <a:noFill/>
        </p:spPr>
        <p:txBody>
          <a:bodyPr wrap="square" rtlCol="0">
            <a:spAutoFit/>
          </a:bodyPr>
          <a:lstStyle/>
          <a:p>
            <a:r>
              <a:rPr lang="en-US" sz="2400" dirty="0" smtClean="0"/>
              <a:t>The widely </a:t>
            </a:r>
            <a:r>
              <a:rPr lang="en-US" sz="2400" dirty="0"/>
              <a:t>adopted model [</a:t>
            </a:r>
            <a:r>
              <a:rPr lang="en-US" sz="2400" dirty="0" err="1"/>
              <a:t>Narasimhan</a:t>
            </a:r>
            <a:r>
              <a:rPr lang="en-US" sz="2400" dirty="0"/>
              <a:t> and </a:t>
            </a:r>
            <a:r>
              <a:rPr lang="en-US" sz="2400" dirty="0" err="1"/>
              <a:t>Nayar</a:t>
            </a:r>
            <a:r>
              <a:rPr lang="en-US" sz="2400" dirty="0"/>
              <a:t> 02]</a:t>
            </a:r>
          </a:p>
        </p:txBody>
      </p:sp>
      <p:pic>
        <p:nvPicPr>
          <p:cNvPr id="2048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9800" y="2305051"/>
            <a:ext cx="3810000" cy="537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533400" y="3048000"/>
            <a:ext cx="7620000" cy="2677656"/>
          </a:xfrm>
          <a:prstGeom prst="rect">
            <a:avLst/>
          </a:prstGeom>
          <a:noFill/>
        </p:spPr>
        <p:txBody>
          <a:bodyPr wrap="square" rtlCol="0">
            <a:spAutoFit/>
          </a:bodyPr>
          <a:lstStyle/>
          <a:p>
            <a:pPr marL="285750" indent="-285750">
              <a:lnSpc>
                <a:spcPct val="150000"/>
              </a:lnSpc>
              <a:buFont typeface="Arial" pitchFamily="34" charset="0"/>
              <a:buChar char="•"/>
            </a:pPr>
            <a:r>
              <a:rPr lang="en-US" sz="2400" dirty="0" smtClean="0"/>
              <a:t>First estimate </a:t>
            </a:r>
            <a:r>
              <a:rPr lang="en-US" sz="2400" b="1" dirty="0" smtClean="0">
                <a:latin typeface="Times New Roman" pitchFamily="18" charset="0"/>
                <a:cs typeface="Times New Roman" pitchFamily="18" charset="0"/>
              </a:rPr>
              <a:t>A</a:t>
            </a:r>
            <a:r>
              <a:rPr lang="en-US" sz="2400" dirty="0" smtClean="0"/>
              <a:t> and transmission map </a:t>
            </a:r>
            <a:r>
              <a:rPr lang="en-US" sz="2400" i="1" dirty="0" smtClean="0">
                <a:latin typeface="Times New Roman" pitchFamily="18" charset="0"/>
                <a:cs typeface="Times New Roman" pitchFamily="18" charset="0"/>
              </a:rPr>
              <a:t>t</a:t>
            </a:r>
          </a:p>
          <a:p>
            <a:pPr marL="285750" indent="-285750">
              <a:lnSpc>
                <a:spcPct val="150000"/>
              </a:lnSpc>
              <a:buFont typeface="Arial" pitchFamily="34" charset="0"/>
              <a:buChar char="•"/>
            </a:pPr>
            <a:r>
              <a:rPr lang="en-US" sz="2400" dirty="0" smtClean="0"/>
              <a:t>Ill-posed – additional assumption/prior needed</a:t>
            </a:r>
          </a:p>
          <a:p>
            <a:pPr marL="742950" lvl="1" indent="-285750">
              <a:buFont typeface="Wingdings" pitchFamily="2" charset="2"/>
              <a:buChar char="ü"/>
            </a:pPr>
            <a:r>
              <a:rPr lang="en-US" dirty="0" smtClean="0"/>
              <a:t>Dark channel prior </a:t>
            </a:r>
            <a:r>
              <a:rPr lang="en-US" dirty="0" smtClean="0">
                <a:solidFill>
                  <a:schemeClr val="accent5">
                    <a:lumMod val="50000"/>
                  </a:schemeClr>
                </a:solidFill>
              </a:rPr>
              <a:t>[He et al. 09]</a:t>
            </a:r>
            <a:r>
              <a:rPr lang="en-US" dirty="0" smtClean="0"/>
              <a:t> =&gt; Rough estimate of </a:t>
            </a:r>
            <a:endParaRPr lang="en-US" dirty="0" smtClean="0">
              <a:latin typeface="Times New Roman" pitchFamily="18" charset="0"/>
              <a:cs typeface="Times New Roman" pitchFamily="18" charset="0"/>
            </a:endParaRPr>
          </a:p>
          <a:p>
            <a:pPr marL="742950" lvl="1" indent="-285750">
              <a:buFont typeface="Wingdings" pitchFamily="2" charset="2"/>
              <a:buChar char="ü"/>
            </a:pPr>
            <a:r>
              <a:rPr lang="en-US" dirty="0" smtClean="0"/>
              <a:t>Smoothness </a:t>
            </a:r>
            <a:r>
              <a:rPr lang="en-US" dirty="0" smtClean="0">
                <a:solidFill>
                  <a:schemeClr val="accent5">
                    <a:lumMod val="50000"/>
                  </a:schemeClr>
                </a:solidFill>
              </a:rPr>
              <a:t>[</a:t>
            </a:r>
            <a:r>
              <a:rPr lang="en-US" dirty="0" err="1" smtClean="0">
                <a:solidFill>
                  <a:schemeClr val="accent5">
                    <a:lumMod val="50000"/>
                  </a:schemeClr>
                </a:solidFill>
              </a:rPr>
              <a:t>Fattal</a:t>
            </a:r>
            <a:r>
              <a:rPr lang="en-US" dirty="0" smtClean="0">
                <a:solidFill>
                  <a:schemeClr val="accent5">
                    <a:lumMod val="50000"/>
                  </a:schemeClr>
                </a:solidFill>
              </a:rPr>
              <a:t> </a:t>
            </a:r>
            <a:r>
              <a:rPr lang="en-US" dirty="0">
                <a:solidFill>
                  <a:schemeClr val="accent5">
                    <a:lumMod val="50000"/>
                  </a:schemeClr>
                </a:solidFill>
              </a:rPr>
              <a:t>08] [Tan et al. 08]</a:t>
            </a:r>
            <a:endParaRPr lang="en-US" dirty="0" smtClean="0">
              <a:solidFill>
                <a:schemeClr val="accent5">
                  <a:lumMod val="50000"/>
                </a:schemeClr>
              </a:solidFill>
            </a:endParaRPr>
          </a:p>
          <a:p>
            <a:pPr marL="742950" lvl="1" indent="-285750">
              <a:buFont typeface="Wingdings" pitchFamily="2" charset="2"/>
              <a:buChar char="ü"/>
            </a:pPr>
            <a:r>
              <a:rPr lang="en-US" dirty="0" smtClean="0"/>
              <a:t>White balanced input image </a:t>
            </a:r>
            <a:r>
              <a:rPr lang="en-US" dirty="0">
                <a:solidFill>
                  <a:schemeClr val="accent5">
                    <a:lumMod val="50000"/>
                  </a:schemeClr>
                </a:solidFill>
              </a:rPr>
              <a:t>[Tarel and </a:t>
            </a:r>
            <a:r>
              <a:rPr lang="en-US" dirty="0" err="1" smtClean="0">
                <a:solidFill>
                  <a:schemeClr val="accent5">
                    <a:lumMod val="50000"/>
                  </a:schemeClr>
                </a:solidFill>
              </a:rPr>
              <a:t>Hautiere</a:t>
            </a:r>
            <a:r>
              <a:rPr lang="en-US" dirty="0" smtClean="0">
                <a:solidFill>
                  <a:schemeClr val="accent5">
                    <a:lumMod val="50000"/>
                  </a:schemeClr>
                </a:solidFill>
              </a:rPr>
              <a:t> 09]</a:t>
            </a:r>
            <a:r>
              <a:rPr lang="en-US" dirty="0" smtClean="0"/>
              <a:t> =&gt; </a:t>
            </a:r>
            <a:r>
              <a:rPr lang="en-US" b="1" dirty="0" smtClean="0">
                <a:latin typeface="Times New Roman" pitchFamily="18" charset="0"/>
                <a:cs typeface="Times New Roman" pitchFamily="18" charset="0"/>
              </a:rPr>
              <a:t>A</a:t>
            </a:r>
            <a:r>
              <a:rPr lang="en-US" dirty="0" smtClean="0">
                <a:latin typeface="Times New Roman" pitchFamily="18" charset="0"/>
                <a:cs typeface="Times New Roman" pitchFamily="18" charset="0"/>
              </a:rPr>
              <a:t> = (1, 1, 1)</a:t>
            </a:r>
          </a:p>
          <a:p>
            <a:pPr marL="285750" indent="-285750">
              <a:buFont typeface="Wingdings" pitchFamily="2" charset="2"/>
              <a:buChar char="ü"/>
            </a:pPr>
            <a:endParaRPr lang="en-US" dirty="0">
              <a:latin typeface="Times New Roman" pitchFamily="18" charset="0"/>
              <a:cs typeface="Times New Roman" pitchFamily="18" charset="0"/>
            </a:endParaRPr>
          </a:p>
          <a:p>
            <a:pPr marL="285750" indent="-285750">
              <a:buFont typeface="Arial" pitchFamily="34" charset="0"/>
              <a:buChar char="•"/>
            </a:pPr>
            <a:r>
              <a:rPr lang="en-US" sz="2400" dirty="0" smtClean="0"/>
              <a:t>We prefer fast filtering-based method </a:t>
            </a:r>
            <a:r>
              <a:rPr lang="en-US" dirty="0">
                <a:solidFill>
                  <a:schemeClr val="accent5">
                    <a:lumMod val="50000"/>
                  </a:schemeClr>
                </a:solidFill>
              </a:rPr>
              <a:t>[Tarel and </a:t>
            </a:r>
            <a:r>
              <a:rPr lang="en-US" dirty="0" err="1">
                <a:solidFill>
                  <a:schemeClr val="accent5">
                    <a:lumMod val="50000"/>
                  </a:schemeClr>
                </a:solidFill>
              </a:rPr>
              <a:t>Hautiere</a:t>
            </a:r>
            <a:r>
              <a:rPr lang="en-US" dirty="0">
                <a:solidFill>
                  <a:schemeClr val="accent5">
                    <a:lumMod val="50000"/>
                  </a:schemeClr>
                </a:solidFill>
              </a:rPr>
              <a:t> 09] </a:t>
            </a:r>
          </a:p>
        </p:txBody>
      </p:sp>
      <p:pic>
        <p:nvPicPr>
          <p:cNvPr id="22530"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00800" y="4191000"/>
            <a:ext cx="762000" cy="267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2275383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37" y="3962400"/>
            <a:ext cx="3941275" cy="29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4800" dirty="0" smtClean="0"/>
              <a:t>From Gaussian to Bilateral</a:t>
            </a:r>
            <a:endParaRPr lang="en-US" sz="4800" dirty="0"/>
          </a:p>
        </p:txBody>
      </p:sp>
      <p:sp>
        <p:nvSpPr>
          <p:cNvPr id="3" name="Content Placeholder 2"/>
          <p:cNvSpPr>
            <a:spLocks noGrp="1"/>
          </p:cNvSpPr>
          <p:nvPr>
            <p:ph idx="1"/>
          </p:nvPr>
        </p:nvSpPr>
        <p:spPr/>
        <p:txBody>
          <a:bodyPr/>
          <a:lstStyle/>
          <a:p>
            <a:r>
              <a:rPr lang="en-US" dirty="0" smtClean="0"/>
              <a:t>Gaussian filtering</a:t>
            </a:r>
          </a:p>
          <a:p>
            <a:endParaRPr lang="en-US" dirty="0"/>
          </a:p>
          <a:p>
            <a:endParaRPr lang="en-US" sz="1600" dirty="0" smtClean="0"/>
          </a:p>
          <a:p>
            <a:endParaRPr lang="en-US" sz="1600" dirty="0" smtClean="0"/>
          </a:p>
          <a:p>
            <a:pPr lvl="5"/>
            <a:r>
              <a:rPr lang="en-US" sz="2000" i="1" dirty="0" smtClean="0">
                <a:latin typeface="Times New Roman" pitchFamily="18" charset="0"/>
                <a:cs typeface="Times New Roman" pitchFamily="18" charset="0"/>
              </a:rPr>
              <a:t>p</a:t>
            </a:r>
            <a:r>
              <a:rPr lang="en-US" sz="2000" dirty="0" smtClean="0">
                <a:latin typeface="Times New Roman" pitchFamily="18" charset="0"/>
                <a:cs typeface="Times New Roman" pitchFamily="18" charset="0"/>
              </a:rPr>
              <a:t>, </a:t>
            </a:r>
            <a:r>
              <a:rPr lang="en-US" sz="2000" i="1" dirty="0" smtClean="0">
                <a:latin typeface="Times New Roman" pitchFamily="18" charset="0"/>
                <a:cs typeface="Times New Roman" pitchFamily="18" charset="0"/>
              </a:rPr>
              <a:t>q</a:t>
            </a:r>
            <a:r>
              <a:rPr lang="en-US" sz="2000" dirty="0" smtClean="0">
                <a:latin typeface="Times New Roman" pitchFamily="18" charset="0"/>
                <a:cs typeface="Times New Roman" pitchFamily="18" charset="0"/>
              </a:rPr>
              <a:t>: pixel location</a:t>
            </a:r>
          </a:p>
          <a:p>
            <a:pPr lvl="5"/>
            <a:r>
              <a:rPr lang="en-US" sz="2000" dirty="0" smtClean="0">
                <a:latin typeface="Times New Roman" pitchFamily="18" charset="0"/>
                <a:cs typeface="Times New Roman" pitchFamily="18" charset="0"/>
              </a:rPr>
              <a:t>Ω: the neighborhood of pixel </a:t>
            </a:r>
            <a:r>
              <a:rPr lang="en-US" sz="2000" i="1" dirty="0" smtClean="0">
                <a:latin typeface="Times New Roman" pitchFamily="18" charset="0"/>
                <a:cs typeface="Times New Roman" pitchFamily="18" charset="0"/>
              </a:rPr>
              <a:t>p</a:t>
            </a:r>
          </a:p>
          <a:p>
            <a:pPr lvl="5"/>
            <a:r>
              <a:rPr lang="en-US" sz="2000" i="1" dirty="0" smtClean="0">
                <a:latin typeface="Times New Roman" pitchFamily="18" charset="0"/>
                <a:cs typeface="Times New Roman" pitchFamily="18" charset="0"/>
              </a:rPr>
              <a:t>G</a:t>
            </a:r>
            <a:r>
              <a:rPr lang="el-GR" sz="2000" i="1" baseline="-25000" dirty="0" smtClean="0">
                <a:latin typeface="Times New Roman" pitchFamily="18" charset="0"/>
                <a:cs typeface="Times New Roman" pitchFamily="18" charset="0"/>
              </a:rPr>
              <a:t>σ</a:t>
            </a:r>
            <a:r>
              <a:rPr lang="en-US" sz="2000" dirty="0" smtClean="0">
                <a:latin typeface="Times New Roman" pitchFamily="18" charset="0"/>
                <a:cs typeface="Times New Roman" pitchFamily="18" charset="0"/>
              </a:rPr>
              <a:t>: Gaussian function</a:t>
            </a:r>
            <a:endParaRPr lang="en-US" sz="2000" dirty="0">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1975919"/>
            <a:ext cx="310515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39"/>
          <p:cNvSpPr txBox="1">
            <a:spLocks noChangeArrowheads="1"/>
          </p:cNvSpPr>
          <p:nvPr/>
        </p:nvSpPr>
        <p:spPr bwMode="auto">
          <a:xfrm>
            <a:off x="3173412" y="47386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p</a:t>
            </a:r>
          </a:p>
        </p:txBody>
      </p:sp>
      <p:sp>
        <p:nvSpPr>
          <p:cNvPr id="11" name="Text Box 41"/>
          <p:cNvSpPr txBox="1">
            <a:spLocks noChangeArrowheads="1"/>
          </p:cNvSpPr>
          <p:nvPr/>
        </p:nvSpPr>
        <p:spPr bwMode="auto">
          <a:xfrm>
            <a:off x="3477600" y="5729617"/>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q</a:t>
            </a:r>
          </a:p>
        </p:txBody>
      </p:sp>
      <p:sp>
        <p:nvSpPr>
          <p:cNvPr id="12" name="Oval 42"/>
          <p:cNvSpPr>
            <a:spLocks noChangeArrowheads="1"/>
          </p:cNvSpPr>
          <p:nvPr/>
        </p:nvSpPr>
        <p:spPr bwMode="auto">
          <a:xfrm>
            <a:off x="3556975" y="607695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8"/>
          <p:cNvSpPr>
            <a:spLocks noChangeArrowheads="1"/>
          </p:cNvSpPr>
          <p:nvPr/>
        </p:nvSpPr>
        <p:spPr bwMode="auto">
          <a:xfrm>
            <a:off x="3276600" y="4761117"/>
            <a:ext cx="104775" cy="10160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51270" y="3917130"/>
            <a:ext cx="4034238" cy="30464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1" name="Picture 7" descr="D:\Work\TIP2012\images\east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2726743"/>
            <a:ext cx="1905000" cy="126206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D:\Work\TIP2012\images\easter_gauss_0.005.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867400" y="4231685"/>
            <a:ext cx="1905000" cy="126206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1"/>
          <p:cNvPicPr>
            <a:picLocks noChangeAspect="1" noChangeArrowheads="1"/>
          </p:cNvPicPr>
          <p:nvPr/>
        </p:nvPicPr>
        <p:blipFill>
          <a:blip r:embed="rId8" cstate="print">
            <a:clrChange>
              <a:clrFrom>
                <a:srgbClr val="FFFFFF"/>
              </a:clrFrom>
              <a:clrTo>
                <a:srgbClr val="FFFFFF">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2426070" y="4316649"/>
            <a:ext cx="1805834"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1"/>
          <p:cNvPicPr>
            <a:picLocks noChangeAspect="1" noChangeArrowheads="1"/>
          </p:cNvPicPr>
          <p:nvPr/>
        </p:nvPicPr>
        <p:blipFill>
          <a:blip r:embed="rId8" cstate="print">
            <a:clrChange>
              <a:clrFrom>
                <a:srgbClr val="FFFFFF"/>
              </a:clrFrom>
              <a:clrTo>
                <a:srgbClr val="FFFFFF">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886200" y="1676400"/>
            <a:ext cx="1424834" cy="47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0585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030"/>
                                        </p:tgtEl>
                                        <p:attrNameLst>
                                          <p:attrName>style.visibility</p:attrName>
                                        </p:attrNameLst>
                                      </p:cBhvr>
                                      <p:to>
                                        <p:strVal val="visible"/>
                                      </p:to>
                                    </p:set>
                                    <p:animEffect transition="in" filter="wipe(left)">
                                      <p:cBhvr>
                                        <p:cTn id="28" dur="1000"/>
                                        <p:tgtEl>
                                          <p:spTgt spid="1030"/>
                                        </p:tgtEl>
                                      </p:cBhvr>
                                    </p:animEffect>
                                  </p:childTnLst>
                                </p:cTn>
                              </p:par>
                            </p:childTnLst>
                          </p:cTn>
                        </p:par>
                        <p:par>
                          <p:cTn id="29" fill="hold">
                            <p:stCondLst>
                              <p:cond delay="1000"/>
                            </p:stCondLst>
                            <p:childTnLst>
                              <p:par>
                                <p:cTn id="30" presetID="22" presetClass="entr" presetSubtype="8" fill="hold" nodeType="afterEffect">
                                  <p:stCondLst>
                                    <p:cond delay="0"/>
                                  </p:stCondLst>
                                  <p:childTnLst>
                                    <p:set>
                                      <p:cBhvr>
                                        <p:cTn id="31" dur="1" fill="hold">
                                          <p:stCondLst>
                                            <p:cond delay="0"/>
                                          </p:stCondLst>
                                        </p:cTn>
                                        <p:tgtEl>
                                          <p:spTgt spid="1031"/>
                                        </p:tgtEl>
                                        <p:attrNameLst>
                                          <p:attrName>style.visibility</p:attrName>
                                        </p:attrNameLst>
                                      </p:cBhvr>
                                      <p:to>
                                        <p:strVal val="visible"/>
                                      </p:to>
                                    </p:set>
                                    <p:animEffect transition="in" filter="wipe(left)">
                                      <p:cBhvr>
                                        <p:cTn id="32" dur="500"/>
                                        <p:tgtEl>
                                          <p:spTgt spid="1031"/>
                                        </p:tgtEl>
                                      </p:cBhvr>
                                    </p:animEffect>
                                  </p:childTnLst>
                                </p:cTn>
                              </p:par>
                              <p:par>
                                <p:cTn id="33" presetID="22" presetClass="entr" presetSubtype="8" fill="hold" nodeType="withEffect">
                                  <p:stCondLst>
                                    <p:cond delay="0"/>
                                  </p:stCondLst>
                                  <p:childTnLst>
                                    <p:set>
                                      <p:cBhvr>
                                        <p:cTn id="34" dur="1" fill="hold">
                                          <p:stCondLst>
                                            <p:cond delay="0"/>
                                          </p:stCondLst>
                                        </p:cTn>
                                        <p:tgtEl>
                                          <p:spTgt spid="1032"/>
                                        </p:tgtEl>
                                        <p:attrNameLst>
                                          <p:attrName>style.visibility</p:attrName>
                                        </p:attrNameLst>
                                      </p:cBhvr>
                                      <p:to>
                                        <p:strVal val="visible"/>
                                      </p:to>
                                    </p:set>
                                    <p:animEffect transition="in" filter="wipe(left)">
                                      <p:cBhvr>
                                        <p:cTn id="35" dur="500"/>
                                        <p:tgtEl>
                                          <p:spTgt spid="10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Filtering-based Method </a:t>
            </a:r>
            <a:r>
              <a:rPr lang="en-US" sz="2400" dirty="0"/>
              <a:t>[Tarel and </a:t>
            </a:r>
            <a:r>
              <a:rPr lang="en-US" sz="2400" dirty="0" err="1"/>
              <a:t>Hautiere</a:t>
            </a:r>
            <a:r>
              <a:rPr lang="en-US" sz="2400" dirty="0"/>
              <a:t> 09]</a:t>
            </a:r>
          </a:p>
        </p:txBody>
      </p:sp>
      <p:grpSp>
        <p:nvGrpSpPr>
          <p:cNvPr id="3" name="Group 2"/>
          <p:cNvGrpSpPr/>
          <p:nvPr/>
        </p:nvGrpSpPr>
        <p:grpSpPr>
          <a:xfrm>
            <a:off x="5181600" y="1783058"/>
            <a:ext cx="2362199" cy="4273473"/>
            <a:chOff x="5181600" y="1783058"/>
            <a:chExt cx="2362199" cy="4273473"/>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81600" y="1783058"/>
              <a:ext cx="2362199" cy="354329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375375" y="5410200"/>
              <a:ext cx="1974648" cy="646331"/>
            </a:xfrm>
            <a:prstGeom prst="rect">
              <a:avLst/>
            </a:prstGeom>
            <a:noFill/>
          </p:spPr>
          <p:txBody>
            <a:bodyPr wrap="square" rtlCol="0">
              <a:spAutoFit/>
            </a:bodyPr>
            <a:lstStyle/>
            <a:p>
              <a:pPr algn="ctr"/>
              <a:r>
                <a:rPr lang="en-US" dirty="0" smtClean="0"/>
                <a:t>Haze image </a:t>
              </a:r>
              <a:r>
                <a:rPr lang="en-US" i="1" dirty="0" smtClean="0">
                  <a:latin typeface="Times New Roman" pitchFamily="18" charset="0"/>
                  <a:cs typeface="Times New Roman" pitchFamily="18" charset="0"/>
                </a:rPr>
                <a:t>I</a:t>
              </a:r>
              <a:r>
                <a:rPr lang="en-US" dirty="0" smtClean="0"/>
                <a:t> </a:t>
              </a:r>
            </a:p>
            <a:p>
              <a:pPr algn="ctr"/>
              <a:r>
                <a:rPr lang="en-US" dirty="0" smtClean="0"/>
                <a:t>(input)</a:t>
              </a:r>
              <a:endParaRPr lang="en-US" dirty="0"/>
            </a:p>
          </p:txBody>
        </p:sp>
      </p:grpSp>
    </p:spTree>
    <p:extLst>
      <p:ext uri="{BB962C8B-B14F-4D97-AF65-F5344CB8AC3E}">
        <p14:creationId xmlns:p14="http://schemas.microsoft.com/office/powerpoint/2010/main" val="392911719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Filtering-based Method </a:t>
            </a:r>
            <a:r>
              <a:rPr lang="en-US" sz="2400" dirty="0"/>
              <a:t>[Tarel and </a:t>
            </a:r>
            <a:r>
              <a:rPr lang="en-US" sz="2400" dirty="0" err="1"/>
              <a:t>Hautiere</a:t>
            </a:r>
            <a:r>
              <a:rPr lang="en-US" sz="2400" dirty="0"/>
              <a:t> 09]</a:t>
            </a:r>
          </a:p>
        </p:txBody>
      </p:sp>
      <p:sp>
        <p:nvSpPr>
          <p:cNvPr id="4" name="Content Placeholder 3"/>
          <p:cNvSpPr>
            <a:spLocks noGrp="1"/>
          </p:cNvSpPr>
          <p:nvPr>
            <p:ph idx="1"/>
          </p:nvPr>
        </p:nvSpPr>
        <p:spPr>
          <a:xfrm>
            <a:off x="457200" y="1905000"/>
            <a:ext cx="7620000" cy="3810000"/>
          </a:xfrm>
        </p:spPr>
        <p:txBody>
          <a:bodyPr/>
          <a:lstStyle/>
          <a:p>
            <a:pPr marL="114300" indent="0">
              <a:buNone/>
            </a:pPr>
            <a:r>
              <a:rPr lang="en-US" dirty="0" smtClean="0"/>
              <a:t>1) </a:t>
            </a:r>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905000"/>
            <a:ext cx="2005012" cy="50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181600" y="1783058"/>
            <a:ext cx="2362199" cy="3996474"/>
            <a:chOff x="5181600" y="1783058"/>
            <a:chExt cx="2362199" cy="3996474"/>
          </a:xfrm>
        </p:grpSpPr>
        <p:pic>
          <p:nvPicPr>
            <p:cNvPr id="14"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181600" y="1783058"/>
              <a:ext cx="2362199" cy="35432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375375" y="5410200"/>
              <a:ext cx="1974648" cy="369332"/>
            </a:xfrm>
            <a:prstGeom prst="rect">
              <a:avLst/>
            </a:prstGeom>
            <a:noFill/>
          </p:spPr>
          <p:txBody>
            <a:bodyPr wrap="square" rtlCol="0">
              <a:spAutoFit/>
            </a:bodyPr>
            <a:lstStyle/>
            <a:p>
              <a:pPr algn="ctr"/>
              <a:r>
                <a:rPr lang="en-US" i="1" dirty="0" smtClean="0">
                  <a:latin typeface="Times New Roman" pitchFamily="18" charset="0"/>
                  <a:cs typeface="Times New Roman" pitchFamily="18" charset="0"/>
                </a:rPr>
                <a:t>W</a:t>
              </a:r>
              <a:endParaRPr lang="en-US" dirty="0"/>
            </a:p>
          </p:txBody>
        </p:sp>
      </p:grpSp>
    </p:spTree>
    <p:extLst>
      <p:ext uri="{BB962C8B-B14F-4D97-AF65-F5344CB8AC3E}">
        <p14:creationId xmlns:p14="http://schemas.microsoft.com/office/powerpoint/2010/main" val="1073122637"/>
      </p:ext>
    </p:extLst>
  </p:cSld>
  <p:clrMapOvr>
    <a:masterClrMapping/>
  </p:clrMapOvr>
  <p:transition spd="slow">
    <p:strips dir="rd"/>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Filtering-based Method </a:t>
            </a:r>
            <a:r>
              <a:rPr lang="en-US" sz="2400" dirty="0"/>
              <a:t>[Tarel and </a:t>
            </a:r>
            <a:r>
              <a:rPr lang="en-US" sz="2400" dirty="0" err="1"/>
              <a:t>Hautiere</a:t>
            </a:r>
            <a:r>
              <a:rPr lang="en-US" sz="2400" dirty="0"/>
              <a:t> 09]</a:t>
            </a:r>
          </a:p>
        </p:txBody>
      </p:sp>
      <p:sp>
        <p:nvSpPr>
          <p:cNvPr id="4" name="Content Placeholder 3"/>
          <p:cNvSpPr>
            <a:spLocks noGrp="1"/>
          </p:cNvSpPr>
          <p:nvPr>
            <p:ph idx="1"/>
          </p:nvPr>
        </p:nvSpPr>
        <p:spPr>
          <a:xfrm>
            <a:off x="457200" y="1905000"/>
            <a:ext cx="7620000" cy="3810000"/>
          </a:xfrm>
        </p:spPr>
        <p:txBody>
          <a:bodyPr/>
          <a:lstStyle/>
          <a:p>
            <a:pPr marL="114300" indent="0">
              <a:buNone/>
            </a:pPr>
            <a:r>
              <a:rPr lang="en-US" dirty="0" smtClean="0"/>
              <a:t>1) </a:t>
            </a:r>
          </a:p>
          <a:p>
            <a:pPr marL="114300" indent="0">
              <a:buNone/>
            </a:pPr>
            <a:endParaRPr lang="en-US" dirty="0"/>
          </a:p>
          <a:p>
            <a:pPr marL="114300" indent="0">
              <a:buNone/>
            </a:pPr>
            <a:r>
              <a:rPr lang="en-US" dirty="0" smtClean="0"/>
              <a:t>2)  </a:t>
            </a:r>
          </a:p>
          <a:p>
            <a:pPr marL="114300" indent="0">
              <a:buNone/>
            </a:pPr>
            <a:endParaRPr lang="en-US" dirty="0"/>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905000"/>
            <a:ext cx="2005012" cy="50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691" r="20744" b="50000"/>
          <a:stretch/>
        </p:blipFill>
        <p:spPr bwMode="auto">
          <a:xfrm>
            <a:off x="1447800" y="2699442"/>
            <a:ext cx="1892174" cy="44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181600" y="1783058"/>
            <a:ext cx="2362199" cy="3996474"/>
            <a:chOff x="5181600" y="1783058"/>
            <a:chExt cx="2362199" cy="3996474"/>
          </a:xfrm>
        </p:grpSpPr>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181600" y="1783058"/>
              <a:ext cx="2362199" cy="35432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375375" y="5410200"/>
              <a:ext cx="1974648" cy="369332"/>
            </a:xfrm>
            <a:prstGeom prst="rect">
              <a:avLst/>
            </a:prstGeom>
            <a:noFill/>
          </p:spPr>
          <p:txBody>
            <a:bodyPr wrap="square" rtlCol="0">
              <a:spAutoFit/>
            </a:bodyPr>
            <a:lstStyle/>
            <a:p>
              <a:pPr algn="ctr"/>
              <a:r>
                <a:rPr lang="en-US" i="1" dirty="0" smtClean="0">
                  <a:latin typeface="Times New Roman" pitchFamily="18" charset="0"/>
                  <a:cs typeface="Times New Roman" pitchFamily="18" charset="0"/>
                </a:rPr>
                <a:t>A</a:t>
              </a:r>
              <a:endParaRPr lang="en-US" dirty="0"/>
            </a:p>
          </p:txBody>
        </p:sp>
      </p:grpSp>
    </p:spTree>
    <p:extLst>
      <p:ext uri="{BB962C8B-B14F-4D97-AF65-F5344CB8AC3E}">
        <p14:creationId xmlns:p14="http://schemas.microsoft.com/office/powerpoint/2010/main" val="1073122637"/>
      </p:ext>
    </p:extLst>
  </p:cSld>
  <p:clrMapOvr>
    <a:masterClrMapping/>
  </p:clrMapOvr>
  <p:transition spd="slow">
    <p:strips dir="rd"/>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Filtering-based Method </a:t>
            </a:r>
            <a:r>
              <a:rPr lang="en-US" sz="2400" dirty="0"/>
              <a:t>[Tarel and </a:t>
            </a:r>
            <a:r>
              <a:rPr lang="en-US" sz="2400" dirty="0" err="1"/>
              <a:t>Hautiere</a:t>
            </a:r>
            <a:r>
              <a:rPr lang="en-US" sz="2400" dirty="0"/>
              <a:t> 09]</a:t>
            </a:r>
          </a:p>
        </p:txBody>
      </p:sp>
      <p:sp>
        <p:nvSpPr>
          <p:cNvPr id="4" name="Content Placeholder 3"/>
          <p:cNvSpPr>
            <a:spLocks noGrp="1"/>
          </p:cNvSpPr>
          <p:nvPr>
            <p:ph idx="1"/>
          </p:nvPr>
        </p:nvSpPr>
        <p:spPr>
          <a:xfrm>
            <a:off x="457200" y="1905000"/>
            <a:ext cx="7620000" cy="3810000"/>
          </a:xfrm>
        </p:spPr>
        <p:txBody>
          <a:bodyPr/>
          <a:lstStyle/>
          <a:p>
            <a:pPr marL="114300" indent="0">
              <a:buNone/>
            </a:pPr>
            <a:r>
              <a:rPr lang="en-US" dirty="0" smtClean="0"/>
              <a:t>1) </a:t>
            </a:r>
          </a:p>
          <a:p>
            <a:pPr marL="114300" indent="0">
              <a:buNone/>
            </a:pPr>
            <a:endParaRPr lang="en-US" dirty="0"/>
          </a:p>
          <a:p>
            <a:pPr marL="114300" indent="0">
              <a:buNone/>
            </a:pPr>
            <a:r>
              <a:rPr lang="en-US" dirty="0" smtClean="0"/>
              <a:t>2)  </a:t>
            </a:r>
          </a:p>
          <a:p>
            <a:pPr marL="114300" indent="0">
              <a:buNone/>
            </a:pPr>
            <a:endParaRPr lang="en-US" dirty="0"/>
          </a:p>
          <a:p>
            <a:pPr marL="114300" indent="0">
              <a:buNone/>
            </a:pPr>
            <a:endParaRPr lang="en-US" dirty="0" smtClean="0"/>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905000"/>
            <a:ext cx="2005012" cy="50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691" r="20744" b="50000"/>
          <a:stretch/>
        </p:blipFill>
        <p:spPr bwMode="auto">
          <a:xfrm>
            <a:off x="1447800" y="2699442"/>
            <a:ext cx="1892174" cy="44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8838" r="2947"/>
          <a:stretch/>
        </p:blipFill>
        <p:spPr bwMode="auto">
          <a:xfrm>
            <a:off x="1447800" y="3186300"/>
            <a:ext cx="3032156"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181600" y="1783058"/>
            <a:ext cx="2362199" cy="3996474"/>
            <a:chOff x="5181600" y="1783058"/>
            <a:chExt cx="2362199" cy="3996474"/>
          </a:xfrm>
        </p:grpSpPr>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181600" y="1783058"/>
              <a:ext cx="2362199" cy="35432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375375" y="5410200"/>
              <a:ext cx="1974648" cy="369332"/>
            </a:xfrm>
            <a:prstGeom prst="rect">
              <a:avLst/>
            </a:prstGeom>
            <a:noFill/>
          </p:spPr>
          <p:txBody>
            <a:bodyPr wrap="square" rtlCol="0">
              <a:spAutoFit/>
            </a:bodyPr>
            <a:lstStyle/>
            <a:p>
              <a:pPr algn="ctr"/>
              <a:r>
                <a:rPr lang="en-US" dirty="0" smtClean="0"/>
                <a:t> </a:t>
              </a:r>
              <a:r>
                <a:rPr lang="en-US" i="1" dirty="0" smtClean="0">
                  <a:latin typeface="Times New Roman" pitchFamily="18" charset="0"/>
                  <a:cs typeface="Times New Roman" pitchFamily="18" charset="0"/>
                </a:rPr>
                <a:t>B</a:t>
              </a:r>
              <a:r>
                <a:rPr lang="en-US" dirty="0" smtClean="0"/>
                <a:t> </a:t>
              </a:r>
            </a:p>
          </p:txBody>
        </p:sp>
      </p:grpSp>
    </p:spTree>
    <p:extLst>
      <p:ext uri="{BB962C8B-B14F-4D97-AF65-F5344CB8AC3E}">
        <p14:creationId xmlns:p14="http://schemas.microsoft.com/office/powerpoint/2010/main" val="1073122637"/>
      </p:ext>
    </p:extLst>
  </p:cSld>
  <p:clrMapOvr>
    <a:masterClrMapping/>
  </p:clrMapOvr>
  <p:transition spd="slow">
    <p:strips dir="rd"/>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Filtering-based Method </a:t>
            </a:r>
            <a:r>
              <a:rPr lang="en-US" sz="2400" dirty="0"/>
              <a:t>[Tarel and </a:t>
            </a:r>
            <a:r>
              <a:rPr lang="en-US" sz="2400" dirty="0" err="1"/>
              <a:t>Hautiere</a:t>
            </a:r>
            <a:r>
              <a:rPr lang="en-US" sz="2400" dirty="0"/>
              <a:t> 09]</a:t>
            </a:r>
          </a:p>
        </p:txBody>
      </p:sp>
      <p:sp>
        <p:nvSpPr>
          <p:cNvPr id="4" name="Content Placeholder 3"/>
          <p:cNvSpPr>
            <a:spLocks noGrp="1"/>
          </p:cNvSpPr>
          <p:nvPr>
            <p:ph idx="1"/>
          </p:nvPr>
        </p:nvSpPr>
        <p:spPr>
          <a:xfrm>
            <a:off x="457200" y="1905000"/>
            <a:ext cx="7620000" cy="3810000"/>
          </a:xfrm>
        </p:spPr>
        <p:txBody>
          <a:bodyPr/>
          <a:lstStyle/>
          <a:p>
            <a:pPr marL="114300" indent="0">
              <a:buNone/>
            </a:pPr>
            <a:r>
              <a:rPr lang="en-US" dirty="0" smtClean="0"/>
              <a:t>1) </a:t>
            </a:r>
          </a:p>
          <a:p>
            <a:pPr marL="114300" indent="0">
              <a:buNone/>
            </a:pPr>
            <a:endParaRPr lang="en-US" dirty="0"/>
          </a:p>
          <a:p>
            <a:pPr marL="114300" indent="0">
              <a:buNone/>
            </a:pPr>
            <a:r>
              <a:rPr lang="en-US" dirty="0" smtClean="0"/>
              <a:t>2)  </a:t>
            </a:r>
          </a:p>
          <a:p>
            <a:pPr marL="114300" indent="0">
              <a:buNone/>
            </a:pPr>
            <a:endParaRPr lang="en-US" dirty="0"/>
          </a:p>
          <a:p>
            <a:pPr marL="114300" indent="0">
              <a:buNone/>
            </a:pPr>
            <a:endParaRPr lang="en-US" dirty="0" smtClean="0"/>
          </a:p>
          <a:p>
            <a:pPr marL="114300" indent="0">
              <a:buNone/>
            </a:pPr>
            <a:r>
              <a:rPr lang="en-US" dirty="0" smtClean="0"/>
              <a:t>3) </a:t>
            </a:r>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905000"/>
            <a:ext cx="2005012" cy="50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691" r="20744" b="50000"/>
          <a:stretch/>
        </p:blipFill>
        <p:spPr bwMode="auto">
          <a:xfrm>
            <a:off x="1447800" y="2699442"/>
            <a:ext cx="1892174" cy="44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630" y="3865090"/>
            <a:ext cx="3014969" cy="55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8838" r="2947"/>
          <a:stretch/>
        </p:blipFill>
        <p:spPr bwMode="auto">
          <a:xfrm>
            <a:off x="1447800" y="3186300"/>
            <a:ext cx="3032156"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181600" y="1783058"/>
            <a:ext cx="2362199" cy="3996474"/>
            <a:chOff x="5181600" y="1783058"/>
            <a:chExt cx="2362199" cy="3996474"/>
          </a:xfrm>
        </p:grpSpPr>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181600" y="1783058"/>
              <a:ext cx="2362199" cy="3543298"/>
            </a:xfrm>
            <a:prstGeom prst="rect">
              <a:avLst/>
            </a:prstGeom>
            <a:noFill/>
            <a:ln w="12700">
              <a:solidFill>
                <a:schemeClr val="tx1"/>
              </a:solidFill>
            </a:ln>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375375" y="5410200"/>
              <a:ext cx="1974648" cy="369332"/>
            </a:xfrm>
            <a:prstGeom prst="rect">
              <a:avLst/>
            </a:prstGeom>
            <a:noFill/>
          </p:spPr>
          <p:txBody>
            <a:bodyPr wrap="square" rtlCol="0">
              <a:spAutoFit/>
            </a:bodyPr>
            <a:lstStyle/>
            <a:p>
              <a:pPr algn="ctr"/>
              <a:r>
                <a:rPr lang="en-US" dirty="0" smtClean="0"/>
                <a:t> </a:t>
              </a:r>
            </a:p>
          </p:txBody>
        </p:sp>
      </p:grpSp>
      <p:pic>
        <p:nvPicPr>
          <p:cNvPr id="102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93642" y="5464570"/>
            <a:ext cx="138114" cy="260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4142601"/>
      </p:ext>
    </p:extLst>
  </p:cSld>
  <p:clrMapOvr>
    <a:masterClrMapping/>
  </p:clrMapOvr>
  <p:transition spd="slow">
    <p:strips dir="rd"/>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Filtering-based Method </a:t>
            </a:r>
            <a:r>
              <a:rPr lang="en-US" sz="2400" dirty="0"/>
              <a:t>[Tarel and </a:t>
            </a:r>
            <a:r>
              <a:rPr lang="en-US" sz="2400" dirty="0" err="1"/>
              <a:t>Hautiere</a:t>
            </a:r>
            <a:r>
              <a:rPr lang="en-US" sz="2400" dirty="0"/>
              <a:t> 09]</a:t>
            </a:r>
          </a:p>
        </p:txBody>
      </p:sp>
      <p:sp>
        <p:nvSpPr>
          <p:cNvPr id="4" name="Content Placeholder 3"/>
          <p:cNvSpPr>
            <a:spLocks noGrp="1"/>
          </p:cNvSpPr>
          <p:nvPr>
            <p:ph idx="1"/>
          </p:nvPr>
        </p:nvSpPr>
        <p:spPr>
          <a:xfrm>
            <a:off x="457200" y="1905000"/>
            <a:ext cx="7620000" cy="3810000"/>
          </a:xfrm>
        </p:spPr>
        <p:txBody>
          <a:bodyPr/>
          <a:lstStyle/>
          <a:p>
            <a:pPr marL="114300" indent="0">
              <a:buNone/>
            </a:pPr>
            <a:r>
              <a:rPr lang="en-US" dirty="0" smtClean="0"/>
              <a:t>1) </a:t>
            </a:r>
          </a:p>
          <a:p>
            <a:pPr marL="114300" indent="0">
              <a:buNone/>
            </a:pPr>
            <a:endParaRPr lang="en-US" dirty="0"/>
          </a:p>
          <a:p>
            <a:pPr marL="114300" indent="0">
              <a:buNone/>
            </a:pPr>
            <a:r>
              <a:rPr lang="en-US" dirty="0" smtClean="0"/>
              <a:t>2)  </a:t>
            </a:r>
          </a:p>
          <a:p>
            <a:pPr marL="114300" indent="0">
              <a:buNone/>
            </a:pPr>
            <a:endParaRPr lang="en-US" dirty="0"/>
          </a:p>
          <a:p>
            <a:pPr marL="114300" indent="0">
              <a:buNone/>
            </a:pPr>
            <a:endParaRPr lang="en-US" dirty="0" smtClean="0"/>
          </a:p>
          <a:p>
            <a:pPr marL="114300" indent="0">
              <a:buNone/>
            </a:pPr>
            <a:r>
              <a:rPr lang="en-US" dirty="0" smtClean="0"/>
              <a:t>3) </a:t>
            </a:r>
          </a:p>
          <a:p>
            <a:pPr marL="114300" indent="0">
              <a:buNone/>
            </a:pPr>
            <a:endParaRPr lang="en-US" dirty="0"/>
          </a:p>
          <a:p>
            <a:pPr marL="114300" indent="0">
              <a:buNone/>
            </a:pPr>
            <a:r>
              <a:rPr lang="en-US" dirty="0" smtClean="0"/>
              <a:t>4) </a:t>
            </a:r>
            <a:endParaRPr lang="en-US" dirty="0"/>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905000"/>
            <a:ext cx="2005012" cy="50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691" r="20744" b="50000"/>
          <a:stretch/>
        </p:blipFill>
        <p:spPr bwMode="auto">
          <a:xfrm>
            <a:off x="1447800" y="2699442"/>
            <a:ext cx="1892174" cy="44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630" y="3865090"/>
            <a:ext cx="3014969" cy="55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8838" r="2947"/>
          <a:stretch/>
        </p:blipFill>
        <p:spPr bwMode="auto">
          <a:xfrm>
            <a:off x="1447800" y="3186300"/>
            <a:ext cx="3032156"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639" y="4800600"/>
            <a:ext cx="2481570" cy="37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5181600" y="1783058"/>
            <a:ext cx="2362199" cy="3996474"/>
            <a:chOff x="5181600" y="1783058"/>
            <a:chExt cx="2362199" cy="3996474"/>
          </a:xfrm>
        </p:grpSpPr>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181600" y="1783058"/>
              <a:ext cx="2362199" cy="354329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5375375" y="5410200"/>
              <a:ext cx="1974648" cy="369332"/>
            </a:xfrm>
            <a:prstGeom prst="rect">
              <a:avLst/>
            </a:prstGeom>
            <a:noFill/>
          </p:spPr>
          <p:txBody>
            <a:bodyPr wrap="square" rtlCol="0">
              <a:spAutoFit/>
            </a:bodyPr>
            <a:lstStyle/>
            <a:p>
              <a:pPr algn="ctr"/>
              <a:r>
                <a:rPr lang="en-US" dirty="0" smtClean="0"/>
                <a:t> </a:t>
              </a:r>
              <a:r>
                <a:rPr lang="en-US" i="1" dirty="0" smtClean="0">
                  <a:latin typeface="Times New Roman" pitchFamily="18" charset="0"/>
                  <a:cs typeface="Times New Roman" pitchFamily="18" charset="0"/>
                </a:rPr>
                <a:t>J</a:t>
              </a:r>
              <a:r>
                <a:rPr lang="en-US" dirty="0" smtClean="0"/>
                <a:t> </a:t>
              </a:r>
            </a:p>
          </p:txBody>
        </p:sp>
      </p:grpSp>
    </p:spTree>
    <p:extLst>
      <p:ext uri="{BB962C8B-B14F-4D97-AF65-F5344CB8AC3E}">
        <p14:creationId xmlns:p14="http://schemas.microsoft.com/office/powerpoint/2010/main" val="2424142601"/>
      </p:ext>
    </p:extLst>
  </p:cSld>
  <p:clrMapOvr>
    <a:masterClrMapping/>
  </p:clrMapOvr>
  <p:transition spd="slow">
    <p:strips dir="rd"/>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Filtering-based Method </a:t>
            </a:r>
            <a:r>
              <a:rPr lang="en-US" sz="2400" dirty="0"/>
              <a:t>[Tarel and </a:t>
            </a:r>
            <a:r>
              <a:rPr lang="en-US" sz="2400" dirty="0" err="1"/>
              <a:t>Hautiere</a:t>
            </a:r>
            <a:r>
              <a:rPr lang="en-US" sz="2400" dirty="0"/>
              <a:t> 09]</a:t>
            </a:r>
          </a:p>
        </p:txBody>
      </p:sp>
      <p:sp>
        <p:nvSpPr>
          <p:cNvPr id="4" name="Content Placeholder 3"/>
          <p:cNvSpPr>
            <a:spLocks noGrp="1"/>
          </p:cNvSpPr>
          <p:nvPr>
            <p:ph idx="1"/>
          </p:nvPr>
        </p:nvSpPr>
        <p:spPr>
          <a:xfrm>
            <a:off x="457200" y="1905000"/>
            <a:ext cx="7620000" cy="3810000"/>
          </a:xfrm>
        </p:spPr>
        <p:txBody>
          <a:bodyPr/>
          <a:lstStyle/>
          <a:p>
            <a:pPr marL="114300" indent="0">
              <a:buNone/>
            </a:pPr>
            <a:r>
              <a:rPr lang="en-US" dirty="0" smtClean="0"/>
              <a:t>1) </a:t>
            </a:r>
          </a:p>
          <a:p>
            <a:pPr marL="114300" indent="0">
              <a:buNone/>
            </a:pPr>
            <a:endParaRPr lang="en-US" dirty="0"/>
          </a:p>
          <a:p>
            <a:pPr marL="114300" indent="0">
              <a:buNone/>
            </a:pPr>
            <a:r>
              <a:rPr lang="en-US" dirty="0" smtClean="0"/>
              <a:t>2)  </a:t>
            </a:r>
          </a:p>
          <a:p>
            <a:pPr marL="114300" indent="0">
              <a:buNone/>
            </a:pPr>
            <a:endParaRPr lang="en-US" dirty="0"/>
          </a:p>
          <a:p>
            <a:pPr marL="114300" indent="0">
              <a:buNone/>
            </a:pPr>
            <a:endParaRPr lang="en-US" dirty="0" smtClean="0"/>
          </a:p>
          <a:p>
            <a:pPr marL="114300" indent="0">
              <a:buNone/>
            </a:pPr>
            <a:r>
              <a:rPr lang="en-US" dirty="0" smtClean="0"/>
              <a:t>3) </a:t>
            </a:r>
          </a:p>
          <a:p>
            <a:pPr marL="114300" indent="0">
              <a:buNone/>
            </a:pPr>
            <a:endParaRPr lang="en-US" dirty="0"/>
          </a:p>
          <a:p>
            <a:pPr marL="114300" indent="0">
              <a:buNone/>
            </a:pPr>
            <a:r>
              <a:rPr lang="en-US" dirty="0" smtClean="0"/>
              <a:t>4) </a:t>
            </a:r>
            <a:endParaRPr lang="en-US" dirty="0"/>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905000"/>
            <a:ext cx="2005012" cy="50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691" r="20744" b="50000"/>
          <a:stretch/>
        </p:blipFill>
        <p:spPr bwMode="auto">
          <a:xfrm>
            <a:off x="1447800" y="2699442"/>
            <a:ext cx="1892174" cy="44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630" y="3865090"/>
            <a:ext cx="3014969" cy="55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8838" r="2947"/>
          <a:stretch/>
        </p:blipFill>
        <p:spPr bwMode="auto">
          <a:xfrm>
            <a:off x="1447800" y="3186300"/>
            <a:ext cx="3032156"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639" y="4800600"/>
            <a:ext cx="2481570" cy="37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181600" y="1783058"/>
            <a:ext cx="2362200" cy="3543299"/>
          </a:xfrm>
          <a:prstGeom prst="rect">
            <a:avLst/>
          </a:prstGeom>
          <a:noFill/>
          <a:extLst>
            <a:ext uri="{909E8E84-426E-40DD-AFC4-6F175D3DCCD1}">
              <a14:hiddenFill xmlns:a14="http://schemas.microsoft.com/office/drawing/2010/main">
                <a:solidFill>
                  <a:srgbClr val="FFFFFF"/>
                </a:solidFill>
              </a14:hiddenFill>
            </a:ext>
          </a:extLst>
        </p:spPr>
      </p:pic>
      <p:pic>
        <p:nvPicPr>
          <p:cNvPr id="21510" name="Picture 6" descr="D:\Work\ICPR2012\fig\canon3_tarel_zoom_n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15653" y="2312950"/>
            <a:ext cx="2816005" cy="2816005"/>
          </a:xfrm>
          <a:prstGeom prst="rect">
            <a:avLst/>
          </a:prstGeom>
          <a:noFill/>
          <a:ln w="25400">
            <a:solidFill>
              <a:srgbClr val="FF0000"/>
            </a:solidFill>
          </a:ln>
          <a:extLst>
            <a:ext uri="{909E8E84-426E-40DD-AFC4-6F175D3DCCD1}">
              <a14:hiddenFill xmlns:a14="http://schemas.microsoft.com/office/drawing/2010/main">
                <a:solidFill>
                  <a:srgbClr val="FFFFFF"/>
                </a:solidFill>
              </a14:hiddenFill>
            </a:ext>
          </a:extLst>
        </p:spPr>
      </p:pic>
      <p:sp>
        <p:nvSpPr>
          <p:cNvPr id="5" name="Rectangle 4"/>
          <p:cNvSpPr/>
          <p:nvPr/>
        </p:nvSpPr>
        <p:spPr>
          <a:xfrm>
            <a:off x="1404630" y="2699442"/>
            <a:ext cx="3167370" cy="855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52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1510"/>
                                        </p:tgtEl>
                                        <p:attrNameLst>
                                          <p:attrName>style.visibility</p:attrName>
                                        </p:attrNameLst>
                                      </p:cBhvr>
                                      <p:to>
                                        <p:strVal val="visible"/>
                                      </p:to>
                                    </p:set>
                                    <p:anim calcmode="lin" valueType="num">
                                      <p:cBhvr>
                                        <p:cTn id="7" dur="500" fill="hold"/>
                                        <p:tgtEl>
                                          <p:spTgt spid="21510"/>
                                        </p:tgtEl>
                                        <p:attrNameLst>
                                          <p:attrName>ppt_w</p:attrName>
                                        </p:attrNameLst>
                                      </p:cBhvr>
                                      <p:tavLst>
                                        <p:tav tm="0">
                                          <p:val>
                                            <p:fltVal val="0"/>
                                          </p:val>
                                        </p:tav>
                                        <p:tav tm="100000">
                                          <p:val>
                                            <p:strVal val="#ppt_w"/>
                                          </p:val>
                                        </p:tav>
                                      </p:tavLst>
                                    </p:anim>
                                    <p:anim calcmode="lin" valueType="num">
                                      <p:cBhvr>
                                        <p:cTn id="8" dur="500" fill="hold"/>
                                        <p:tgtEl>
                                          <p:spTgt spid="21510"/>
                                        </p:tgtEl>
                                        <p:attrNameLst>
                                          <p:attrName>ppt_h</p:attrName>
                                        </p:attrNameLst>
                                      </p:cBhvr>
                                      <p:tavLst>
                                        <p:tav tm="0">
                                          <p:val>
                                            <p:fltVal val="0"/>
                                          </p:val>
                                        </p:tav>
                                        <p:tav tm="100000">
                                          <p:val>
                                            <p:strVal val="#ppt_h"/>
                                          </p:val>
                                        </p:tav>
                                      </p:tavLst>
                                    </p:anim>
                                    <p:animEffect transition="in" filter="fade">
                                      <p:cBhvr>
                                        <p:cTn id="9" dur="500"/>
                                        <p:tgtEl>
                                          <p:spTgt spid="21510"/>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Edge-preserving Filtering </a:t>
            </a:r>
            <a:endParaRPr lang="en-US" sz="2400" dirty="0"/>
          </a:p>
        </p:txBody>
      </p:sp>
      <p:pic>
        <p:nvPicPr>
          <p:cNvPr id="23554" name="Picture 2" descr="D:\Work\TIP2012\webpage\images\canon_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251460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000" y="5638800"/>
            <a:ext cx="25146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W</a:t>
            </a:r>
            <a:endParaRPr lang="en-US" dirty="0">
              <a:latin typeface="Times New Roman" pitchFamily="18" charset="0"/>
              <a:cs typeface="Times New Roman" pitchFamily="18" charset="0"/>
            </a:endParaRPr>
          </a:p>
        </p:txBody>
      </p:sp>
      <p:grpSp>
        <p:nvGrpSpPr>
          <p:cNvPr id="7" name="Group 6"/>
          <p:cNvGrpSpPr/>
          <p:nvPr/>
        </p:nvGrpSpPr>
        <p:grpSpPr>
          <a:xfrm>
            <a:off x="3041965" y="1828799"/>
            <a:ext cx="2520635" cy="4468000"/>
            <a:chOff x="3041965" y="1828799"/>
            <a:chExt cx="2520635" cy="4468000"/>
          </a:xfrm>
        </p:grpSpPr>
        <p:pic>
          <p:nvPicPr>
            <p:cNvPr id="23555" name="Picture 3" descr="D:\Work\TIP2012\webpage\images\canon_tarel_tra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965" y="1828799"/>
              <a:ext cx="2520635" cy="37809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048000" y="5650468"/>
              <a:ext cx="2514600" cy="646331"/>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Median filtered </a:t>
              </a:r>
            </a:p>
            <a:p>
              <a:pPr algn="ct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Tarel’s</a:t>
              </a:r>
              <a:r>
                <a:rPr lang="en-US" dirty="0" smtClean="0">
                  <a:latin typeface="Times New Roman" pitchFamily="18" charset="0"/>
                  <a:cs typeface="Times New Roman" pitchFamily="18" charset="0"/>
                </a:rPr>
                <a:t> method)</a:t>
              </a:r>
              <a:endParaRPr lang="en-US" dirty="0">
                <a:latin typeface="Times New Roman" pitchFamily="18" charset="0"/>
                <a:cs typeface="Times New Roman" pitchFamily="18" charset="0"/>
              </a:endParaRPr>
            </a:p>
          </p:txBody>
        </p:sp>
      </p:grpSp>
      <p:grpSp>
        <p:nvGrpSpPr>
          <p:cNvPr id="8" name="Group 7"/>
          <p:cNvGrpSpPr/>
          <p:nvPr/>
        </p:nvGrpSpPr>
        <p:grpSpPr>
          <a:xfrm>
            <a:off x="5584478" y="1828799"/>
            <a:ext cx="2645122" cy="4179333"/>
            <a:chOff x="5584478" y="1828799"/>
            <a:chExt cx="2645122" cy="4179333"/>
          </a:xfrm>
        </p:grpSpPr>
        <p:pic>
          <p:nvPicPr>
            <p:cNvPr id="23556" name="Picture 4" descr="D:\Work\TIP2012\webpage\images\canon_blf0.05_0.1_tra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828799"/>
              <a:ext cx="2514600" cy="37719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584478" y="5638800"/>
              <a:ext cx="25146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Bilateral filtered</a:t>
              </a:r>
              <a:endParaRPr lang="en-US" dirty="0">
                <a:latin typeface="Times New Roman" pitchFamily="18" charset="0"/>
                <a:cs typeface="Times New Roman" pitchFamily="18" charset="0"/>
              </a:endParaRPr>
            </a:p>
          </p:txBody>
        </p:sp>
      </p:grpSp>
    </p:spTree>
    <p:extLst>
      <p:ext uri="{BB962C8B-B14F-4D97-AF65-F5344CB8AC3E}">
        <p14:creationId xmlns:p14="http://schemas.microsoft.com/office/powerpoint/2010/main" val="3244423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a:t>Edge-preserving Filtering </a:t>
            </a:r>
            <a:endParaRPr lang="en-US" sz="2400" dirty="0"/>
          </a:p>
        </p:txBody>
      </p:sp>
      <p:grpSp>
        <p:nvGrpSpPr>
          <p:cNvPr id="3" name="Group 2"/>
          <p:cNvGrpSpPr/>
          <p:nvPr/>
        </p:nvGrpSpPr>
        <p:grpSpPr>
          <a:xfrm>
            <a:off x="381000" y="1828799"/>
            <a:ext cx="7848600" cy="4468000"/>
            <a:chOff x="381000" y="1828799"/>
            <a:chExt cx="7848600" cy="4468000"/>
          </a:xfrm>
        </p:grpSpPr>
        <p:pic>
          <p:nvPicPr>
            <p:cNvPr id="23554" name="Picture 2" descr="D:\Work\TIP2012\webpage\images\canon_tran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828800"/>
              <a:ext cx="251460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000" y="5638800"/>
              <a:ext cx="25146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W</a:t>
              </a:r>
              <a:endParaRPr lang="en-US" dirty="0">
                <a:latin typeface="Times New Roman" pitchFamily="18" charset="0"/>
                <a:cs typeface="Times New Roman" pitchFamily="18" charset="0"/>
              </a:endParaRPr>
            </a:p>
          </p:txBody>
        </p:sp>
        <p:pic>
          <p:nvPicPr>
            <p:cNvPr id="23555" name="Picture 3" descr="D:\Work\TIP2012\webpage\images\canon_tarel_tran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1965" y="1828799"/>
              <a:ext cx="2520635" cy="3780953"/>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048000" y="5650468"/>
              <a:ext cx="2514600" cy="646331"/>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Median filtered </a:t>
              </a:r>
            </a:p>
            <a:p>
              <a:pPr algn="ct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Tarel’s</a:t>
              </a:r>
              <a:r>
                <a:rPr lang="en-US" dirty="0" smtClean="0">
                  <a:latin typeface="Times New Roman" pitchFamily="18" charset="0"/>
                  <a:cs typeface="Times New Roman" pitchFamily="18" charset="0"/>
                </a:rPr>
                <a:t> method)</a:t>
              </a:r>
              <a:endParaRPr lang="en-US" dirty="0">
                <a:latin typeface="Times New Roman" pitchFamily="18" charset="0"/>
                <a:cs typeface="Times New Roman" pitchFamily="18" charset="0"/>
              </a:endParaRPr>
            </a:p>
          </p:txBody>
        </p:sp>
        <p:pic>
          <p:nvPicPr>
            <p:cNvPr id="23556" name="Picture 4" descr="D:\Work\TIP2012\webpage\images\canon_blf0.05_0.1_tran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15000" y="1828799"/>
              <a:ext cx="2514600" cy="377190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584478" y="5638800"/>
              <a:ext cx="25146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Bilateral filtered</a:t>
              </a:r>
              <a:endParaRPr lang="en-US" dirty="0">
                <a:latin typeface="Times New Roman" pitchFamily="18" charset="0"/>
                <a:cs typeface="Times New Roman" pitchFamily="18" charset="0"/>
              </a:endParaRPr>
            </a:p>
          </p:txBody>
        </p:sp>
      </p:grpSp>
      <p:grpSp>
        <p:nvGrpSpPr>
          <p:cNvPr id="4" name="Group 3"/>
          <p:cNvGrpSpPr/>
          <p:nvPr/>
        </p:nvGrpSpPr>
        <p:grpSpPr>
          <a:xfrm>
            <a:off x="5562600" y="1828800"/>
            <a:ext cx="2645122" cy="4179333"/>
            <a:chOff x="5562600" y="1828800"/>
            <a:chExt cx="2645122" cy="4179333"/>
          </a:xfrm>
        </p:grpSpPr>
        <p:pic>
          <p:nvPicPr>
            <p:cNvPr id="10" name="Picture 4"/>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693122" y="1828800"/>
              <a:ext cx="2514600" cy="3771899"/>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562600" y="5638801"/>
              <a:ext cx="25146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Ours (</a:t>
              </a:r>
              <a:r>
                <a:rPr lang="en-US" i="1" dirty="0" smtClean="0">
                  <a:latin typeface="Kristen ITC" pitchFamily="66" charset="0"/>
                  <a:cs typeface="Times New Roman" pitchFamily="18" charset="0"/>
                </a:rPr>
                <a:t>F</a:t>
              </a:r>
              <a:r>
                <a:rPr lang="en-US" dirty="0" smtClean="0">
                  <a:latin typeface="Times New Roman" pitchFamily="18" charset="0"/>
                  <a:cs typeface="Times New Roman" pitchFamily="18" charset="0"/>
                </a:rPr>
                <a:t> is BLF, </a:t>
              </a:r>
              <a:r>
                <a:rPr lang="el-GR" dirty="0" smtClean="0">
                  <a:latin typeface="Times New Roman" pitchFamily="18" charset="0"/>
                  <a:cs typeface="Times New Roman" pitchFamily="18" charset="0"/>
                </a:rPr>
                <a:t>α</a:t>
              </a:r>
              <a:r>
                <a:rPr lang="en-US" dirty="0" smtClean="0">
                  <a:latin typeface="Times New Roman" pitchFamily="18" charset="0"/>
                  <a:cs typeface="Times New Roman" pitchFamily="18" charset="0"/>
                </a:rPr>
                <a:t>=1)</a:t>
              </a:r>
              <a:endParaRPr lang="en-US" dirty="0">
                <a:latin typeface="Times New Roman" pitchFamily="18" charset="0"/>
                <a:cs typeface="Times New Roman" pitchFamily="18" charset="0"/>
              </a:endParaRPr>
            </a:p>
          </p:txBody>
        </p:sp>
      </p:grpSp>
    </p:spTree>
    <p:extLst>
      <p:ext uri="{BB962C8B-B14F-4D97-AF65-F5344CB8AC3E}">
        <p14:creationId xmlns:p14="http://schemas.microsoft.com/office/powerpoint/2010/main" val="1142661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3.33333E-6 -2.22222E-6 L -0.29583 -2.22222E-6 " pathEditMode="relative" rAng="0" ptsTypes="AA">
                                      <p:cBhvr>
                                        <p:cTn id="6" dur="1000" fill="hold"/>
                                        <p:tgtEl>
                                          <p:spTgt spid="3"/>
                                        </p:tgtEl>
                                        <p:attrNameLst>
                                          <p:attrName>ppt_x</p:attrName>
                                          <p:attrName>ppt_y</p:attrName>
                                        </p:attrNameLst>
                                      </p:cBhvr>
                                      <p:rCtr x="-14792" y="0"/>
                                    </p:animMotion>
                                  </p:childTnLst>
                                </p:cTn>
                              </p:par>
                            </p:childTnLst>
                          </p:cTn>
                        </p:par>
                        <p:par>
                          <p:cTn id="7" fill="hold">
                            <p:stCondLst>
                              <p:cond delay="1000"/>
                            </p:stCondLst>
                            <p:childTnLst>
                              <p:par>
                                <p:cTn id="8" presetID="22" presetClass="entr" presetSubtype="1"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ipe(up)">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Replace the filtering step</a:t>
            </a:r>
            <a:endParaRPr lang="en-US" sz="2400" dirty="0"/>
          </a:p>
        </p:txBody>
      </p:sp>
      <p:sp>
        <p:nvSpPr>
          <p:cNvPr id="4" name="Content Placeholder 3"/>
          <p:cNvSpPr>
            <a:spLocks noGrp="1"/>
          </p:cNvSpPr>
          <p:nvPr>
            <p:ph idx="1"/>
          </p:nvPr>
        </p:nvSpPr>
        <p:spPr>
          <a:xfrm>
            <a:off x="457200" y="1905000"/>
            <a:ext cx="7620000" cy="3810000"/>
          </a:xfrm>
        </p:spPr>
        <p:txBody>
          <a:bodyPr/>
          <a:lstStyle/>
          <a:p>
            <a:pPr marL="114300" indent="0">
              <a:buNone/>
            </a:pPr>
            <a:r>
              <a:rPr lang="en-US" dirty="0" smtClean="0"/>
              <a:t>1) </a:t>
            </a:r>
          </a:p>
          <a:p>
            <a:pPr marL="114300" indent="0">
              <a:buNone/>
            </a:pPr>
            <a:endParaRPr lang="en-US" dirty="0"/>
          </a:p>
          <a:p>
            <a:pPr marL="114300" indent="0">
              <a:buNone/>
            </a:pPr>
            <a:r>
              <a:rPr lang="en-US" dirty="0" smtClean="0"/>
              <a:t>2)  </a:t>
            </a:r>
          </a:p>
          <a:p>
            <a:pPr marL="114300" indent="0">
              <a:buNone/>
            </a:pPr>
            <a:endParaRPr lang="en-US" dirty="0"/>
          </a:p>
          <a:p>
            <a:pPr marL="114300" indent="0">
              <a:buNone/>
            </a:pPr>
            <a:endParaRPr lang="en-US" dirty="0" smtClean="0"/>
          </a:p>
          <a:p>
            <a:pPr marL="114300" indent="0">
              <a:buNone/>
            </a:pPr>
            <a:r>
              <a:rPr lang="en-US" dirty="0" smtClean="0"/>
              <a:t>3) </a:t>
            </a:r>
          </a:p>
          <a:p>
            <a:pPr marL="114300" indent="0">
              <a:buNone/>
            </a:pPr>
            <a:endParaRPr lang="en-US" dirty="0"/>
          </a:p>
          <a:p>
            <a:pPr marL="114300" indent="0">
              <a:buNone/>
            </a:pPr>
            <a:r>
              <a:rPr lang="en-US" dirty="0" smtClean="0"/>
              <a:t>4) </a:t>
            </a:r>
            <a:endParaRPr lang="en-US" dirty="0"/>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905000"/>
            <a:ext cx="2005012" cy="50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8691" r="20744" b="50000"/>
          <a:stretch/>
        </p:blipFill>
        <p:spPr bwMode="auto">
          <a:xfrm>
            <a:off x="1447800" y="2699442"/>
            <a:ext cx="1892174" cy="447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4630" y="3865090"/>
            <a:ext cx="3014969" cy="55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t="58838" r="2947"/>
          <a:stretch/>
        </p:blipFill>
        <p:spPr bwMode="auto">
          <a:xfrm>
            <a:off x="1447800" y="3186300"/>
            <a:ext cx="3032156" cy="368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20639" y="4800600"/>
            <a:ext cx="2481570" cy="37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181600" y="1783058"/>
            <a:ext cx="2362200" cy="35432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04630" y="2699442"/>
            <a:ext cx="3167370" cy="855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5644541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6537" y="3962400"/>
            <a:ext cx="3941275" cy="2955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2942" y="1905000"/>
            <a:ext cx="5797921" cy="105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11"/>
          <p:cNvPicPr>
            <a:picLocks noChangeAspect="1" noChangeArrowheads="1"/>
          </p:cNvPicPr>
          <p:nvPr/>
        </p:nvPicPr>
        <p:blipFill>
          <a:blip r:embed="rId5" cstate="print">
            <a:clrChange>
              <a:clrFrom>
                <a:srgbClr val="FFFFFF"/>
              </a:clrFrom>
              <a:clrTo>
                <a:srgbClr val="FFFFFF">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2426070" y="4316649"/>
            <a:ext cx="1805834"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sz="4800" dirty="0" smtClean="0"/>
              <a:t>From Gaussian to Bilateral</a:t>
            </a:r>
            <a:endParaRPr lang="en-US" sz="4800" dirty="0"/>
          </a:p>
        </p:txBody>
      </p:sp>
      <p:sp>
        <p:nvSpPr>
          <p:cNvPr id="3" name="Content Placeholder 2"/>
          <p:cNvSpPr>
            <a:spLocks noGrp="1"/>
          </p:cNvSpPr>
          <p:nvPr>
            <p:ph idx="1"/>
          </p:nvPr>
        </p:nvSpPr>
        <p:spPr/>
        <p:txBody>
          <a:bodyPr/>
          <a:lstStyle/>
          <a:p>
            <a:r>
              <a:rPr lang="en-US" dirty="0" smtClean="0"/>
              <a:t>Bilateral filtering</a:t>
            </a:r>
          </a:p>
          <a:p>
            <a:endParaRPr lang="en-US" dirty="0"/>
          </a:p>
          <a:p>
            <a:endParaRPr lang="en-US" sz="1600" dirty="0" smtClean="0"/>
          </a:p>
          <a:p>
            <a:endParaRPr lang="en-US" sz="1600" dirty="0" smtClean="0"/>
          </a:p>
          <a:p>
            <a:pPr lvl="5"/>
            <a:r>
              <a:rPr lang="en-US" sz="2000" i="1" dirty="0" smtClean="0">
                <a:latin typeface="Times New Roman" pitchFamily="18" charset="0"/>
                <a:cs typeface="Times New Roman" pitchFamily="18" charset="0"/>
              </a:rPr>
              <a:t>G</a:t>
            </a:r>
            <a:r>
              <a:rPr lang="el-GR" sz="2000" i="1" baseline="-25000" dirty="0" smtClean="0">
                <a:latin typeface="Times New Roman" pitchFamily="18" charset="0"/>
                <a:cs typeface="Times New Roman" pitchFamily="18" charset="0"/>
              </a:rPr>
              <a:t>σ</a:t>
            </a:r>
            <a:r>
              <a:rPr lang="en-US" sz="2000" i="1" baseline="-25000" dirty="0" smtClean="0">
                <a:latin typeface="Times New Roman" pitchFamily="18" charset="0"/>
                <a:cs typeface="Times New Roman" pitchFamily="18" charset="0"/>
              </a:rPr>
              <a:t>_s</a:t>
            </a:r>
            <a:r>
              <a:rPr lang="en-US" sz="2000" i="1" dirty="0" smtClean="0">
                <a:latin typeface="Times New Roman" pitchFamily="18" charset="0"/>
                <a:cs typeface="Times New Roman" pitchFamily="18" charset="0"/>
              </a:rPr>
              <a:t> ,G</a:t>
            </a:r>
            <a:r>
              <a:rPr lang="el-GR" sz="2000" i="1" baseline="-25000" dirty="0" smtClean="0">
                <a:latin typeface="Times New Roman" pitchFamily="18" charset="0"/>
                <a:cs typeface="Times New Roman" pitchFamily="18" charset="0"/>
              </a:rPr>
              <a:t>σ</a:t>
            </a:r>
            <a:r>
              <a:rPr lang="en-US" sz="2000" i="1" baseline="-25000" dirty="0" smtClean="0">
                <a:latin typeface="Times New Roman" pitchFamily="18" charset="0"/>
                <a:cs typeface="Times New Roman" pitchFamily="18" charset="0"/>
              </a:rPr>
              <a:t>_r</a:t>
            </a:r>
            <a:r>
              <a:rPr lang="el-GR" sz="2000" i="1" baseline="-25000" dirty="0" smtClean="0">
                <a:latin typeface="Times New Roman" pitchFamily="18" charset="0"/>
                <a:cs typeface="Times New Roman" pitchFamily="18" charset="0"/>
              </a:rPr>
              <a:t> </a:t>
            </a:r>
            <a:r>
              <a:rPr lang="en-US" sz="2000" dirty="0" smtClean="0">
                <a:latin typeface="Times New Roman" pitchFamily="18" charset="0"/>
                <a:cs typeface="Times New Roman" pitchFamily="18" charset="0"/>
              </a:rPr>
              <a:t>: Gaussian function</a:t>
            </a:r>
          </a:p>
          <a:p>
            <a:pPr lvl="5"/>
            <a:r>
              <a:rPr lang="en-US" sz="2000" i="1" dirty="0" err="1" smtClean="0">
                <a:latin typeface="Times New Roman" pitchFamily="18" charset="0"/>
                <a:cs typeface="Times New Roman" pitchFamily="18" charset="0"/>
              </a:rPr>
              <a:t>W</a:t>
            </a:r>
            <a:r>
              <a:rPr lang="en-US" sz="2000" i="1" baseline="-25000" dirty="0" err="1" smtClean="0">
                <a:latin typeface="Times New Roman" pitchFamily="18" charset="0"/>
                <a:cs typeface="Times New Roman" pitchFamily="18" charset="0"/>
              </a:rPr>
              <a:t>p</a:t>
            </a:r>
            <a:r>
              <a:rPr lang="en-US" sz="2000" dirty="0" smtClean="0">
                <a:latin typeface="Times New Roman" pitchFamily="18" charset="0"/>
                <a:cs typeface="Times New Roman" pitchFamily="18" charset="0"/>
              </a:rPr>
              <a:t>: Weight normalization factor</a:t>
            </a:r>
            <a:endParaRPr lang="en-US" sz="2000" dirty="0">
              <a:latin typeface="Times New Roman" pitchFamily="18" charset="0"/>
              <a:cs typeface="Times New Roman" pitchFamily="18" charset="0"/>
            </a:endParaRPr>
          </a:p>
        </p:txBody>
      </p:sp>
      <p:sp>
        <p:nvSpPr>
          <p:cNvPr id="10" name="Text Box 39"/>
          <p:cNvSpPr txBox="1">
            <a:spLocks noChangeArrowheads="1"/>
          </p:cNvSpPr>
          <p:nvPr/>
        </p:nvSpPr>
        <p:spPr bwMode="auto">
          <a:xfrm>
            <a:off x="3173412" y="4738688"/>
            <a:ext cx="31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p</a:t>
            </a:r>
          </a:p>
        </p:txBody>
      </p:sp>
      <p:sp>
        <p:nvSpPr>
          <p:cNvPr id="11" name="Text Box 41"/>
          <p:cNvSpPr txBox="1">
            <a:spLocks noChangeArrowheads="1"/>
          </p:cNvSpPr>
          <p:nvPr/>
        </p:nvSpPr>
        <p:spPr bwMode="auto">
          <a:xfrm>
            <a:off x="3477600" y="5729617"/>
            <a:ext cx="3111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i="1" dirty="0">
                <a:latin typeface="Times New Roman" pitchFamily="18" charset="0"/>
              </a:rPr>
              <a:t>q</a:t>
            </a:r>
          </a:p>
        </p:txBody>
      </p:sp>
      <p:sp>
        <p:nvSpPr>
          <p:cNvPr id="12" name="Oval 42"/>
          <p:cNvSpPr>
            <a:spLocks noChangeArrowheads="1"/>
          </p:cNvSpPr>
          <p:nvPr/>
        </p:nvSpPr>
        <p:spPr bwMode="auto">
          <a:xfrm>
            <a:off x="3556975" y="6076950"/>
            <a:ext cx="76200" cy="76200"/>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Oval 8"/>
          <p:cNvSpPr>
            <a:spLocks noChangeArrowheads="1"/>
          </p:cNvSpPr>
          <p:nvPr/>
        </p:nvSpPr>
        <p:spPr bwMode="auto">
          <a:xfrm>
            <a:off x="3276600" y="4761117"/>
            <a:ext cx="104775" cy="101600"/>
          </a:xfrm>
          <a:prstGeom prst="ellipse">
            <a:avLst/>
          </a:prstGeom>
          <a:solidFill>
            <a:srgbClr val="FF9933"/>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14" name="Picture 11"/>
          <p:cNvPicPr>
            <a:picLocks noChangeAspect="1" noChangeArrowheads="1"/>
          </p:cNvPicPr>
          <p:nvPr/>
        </p:nvPicPr>
        <p:blipFill>
          <a:blip r:embed="rId5" cstate="print">
            <a:clrChange>
              <a:clrFrom>
                <a:srgbClr val="FFFFFF"/>
              </a:clrFrom>
              <a:clrTo>
                <a:srgbClr val="FFFFFF">
                  <a:alpha val="0"/>
                </a:srgbClr>
              </a:clrTo>
            </a:clrChange>
            <a:duotone>
              <a:prstClr val="black"/>
              <a:srgbClr val="031AF7">
                <a:tint val="45000"/>
                <a:satMod val="400000"/>
              </a:srgbClr>
            </a:duotone>
            <a:extLst>
              <a:ext uri="{28A0092B-C50C-407E-A947-70E740481C1C}">
                <a14:useLocalDpi xmlns:a14="http://schemas.microsoft.com/office/drawing/2010/main" val="0"/>
              </a:ext>
            </a:extLst>
          </a:blip>
          <a:srcRect/>
          <a:stretch>
            <a:fillRect/>
          </a:stretch>
        </p:blipFill>
        <p:spPr bwMode="auto">
          <a:xfrm rot="5400000">
            <a:off x="3213470" y="4508870"/>
            <a:ext cx="1805834" cy="606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1"/>
          <p:cNvPicPr>
            <a:picLocks noChangeAspect="1" noChangeArrowheads="1"/>
          </p:cNvPicPr>
          <p:nvPr/>
        </p:nvPicPr>
        <p:blipFill>
          <a:blip r:embed="rId5" cstate="print">
            <a:clrChange>
              <a:clrFrom>
                <a:srgbClr val="FFFFFF"/>
              </a:clrFrom>
              <a:clrTo>
                <a:srgbClr val="FFFFFF">
                  <a:alpha val="0"/>
                </a:srgbClr>
              </a:clrTo>
            </a:clrChange>
            <a:duotone>
              <a:prstClr val="black"/>
              <a:srgbClr val="FF0000">
                <a:tint val="45000"/>
                <a:satMod val="400000"/>
              </a:srgbClr>
            </a:duotone>
            <a:extLst>
              <a:ext uri="{28A0092B-C50C-407E-A947-70E740481C1C}">
                <a14:useLocalDpi xmlns:a14="http://schemas.microsoft.com/office/drawing/2010/main" val="0"/>
              </a:ext>
            </a:extLst>
          </a:blip>
          <a:srcRect/>
          <a:stretch>
            <a:fillRect/>
          </a:stretch>
        </p:blipFill>
        <p:spPr bwMode="auto">
          <a:xfrm>
            <a:off x="3299566" y="1676400"/>
            <a:ext cx="1501034" cy="47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1"/>
          <p:cNvPicPr>
            <a:picLocks noChangeAspect="1" noChangeArrowheads="1"/>
          </p:cNvPicPr>
          <p:nvPr/>
        </p:nvPicPr>
        <p:blipFill>
          <a:blip r:embed="rId5" cstate="print">
            <a:clrChange>
              <a:clrFrom>
                <a:srgbClr val="FFFFFF"/>
              </a:clrFrom>
              <a:clrTo>
                <a:srgbClr val="FFFFFF">
                  <a:alpha val="0"/>
                </a:srgbClr>
              </a:clrTo>
            </a:clrChange>
            <a:duotone>
              <a:prstClr val="black"/>
              <a:srgbClr val="031AF7">
                <a:tint val="45000"/>
                <a:satMod val="400000"/>
              </a:srgbClr>
            </a:duotone>
            <a:extLst>
              <a:ext uri="{28A0092B-C50C-407E-A947-70E740481C1C}">
                <a14:useLocalDpi xmlns:a14="http://schemas.microsoft.com/office/drawing/2010/main" val="0"/>
              </a:ext>
            </a:extLst>
          </a:blip>
          <a:srcRect/>
          <a:stretch>
            <a:fillRect/>
          </a:stretch>
        </p:blipFill>
        <p:spPr bwMode="auto">
          <a:xfrm>
            <a:off x="5105400" y="1676400"/>
            <a:ext cx="1600200" cy="478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7" descr="D:\Work\TIP2012\images\easter.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2726743"/>
            <a:ext cx="1905000" cy="126206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867400" y="4231685"/>
            <a:ext cx="1905000" cy="126206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76200" y="6336268"/>
            <a:ext cx="3658512" cy="369332"/>
          </a:xfrm>
          <a:prstGeom prst="rect">
            <a:avLst/>
          </a:prstGeom>
          <a:noFill/>
        </p:spPr>
        <p:txBody>
          <a:bodyPr wrap="square" rtlCol="0">
            <a:spAutoFit/>
          </a:bodyPr>
          <a:lstStyle/>
          <a:p>
            <a:r>
              <a:rPr lang="en-US" dirty="0" smtClean="0"/>
              <a:t>[</a:t>
            </a:r>
            <a:r>
              <a:rPr lang="en-US" dirty="0" err="1" smtClean="0"/>
              <a:t>Tomasi</a:t>
            </a:r>
            <a:r>
              <a:rPr lang="en-US" dirty="0" smtClean="0"/>
              <a:t> and </a:t>
            </a:r>
            <a:r>
              <a:rPr lang="en-US" dirty="0" err="1" smtClean="0"/>
              <a:t>Manduchi</a:t>
            </a:r>
            <a:r>
              <a:rPr lang="en-US" dirty="0" smtClean="0"/>
              <a:t>  ICCV’98]</a:t>
            </a:r>
            <a:endParaRPr lang="en-US" dirty="0"/>
          </a:p>
        </p:txBody>
      </p:sp>
      <p:pic>
        <p:nvPicPr>
          <p:cNvPr id="2053"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096537" y="4012091"/>
            <a:ext cx="3951083" cy="2963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59394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1028"/>
                                        </p:tgtEl>
                                        <p:attrNameLst>
                                          <p:attrName>style.visibility</p:attrName>
                                        </p:attrNameLst>
                                      </p:cBhvr>
                                      <p:to>
                                        <p:strVal val="visible"/>
                                      </p:to>
                                    </p:set>
                                  </p:childTnLst>
                                </p:cTn>
                              </p:par>
                              <p:par>
                                <p:cTn id="7" presetID="1" presetClass="entr" presetSubtype="0" fill="hold" grpId="0" nodeType="withEffect">
                                  <p:stCondLst>
                                    <p:cond delay="100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1000"/>
                                  </p:stCondLst>
                                  <p:childTnLst>
                                    <p:set>
                                      <p:cBhvr>
                                        <p:cTn id="10" dur="1" fill="hold">
                                          <p:stCondLst>
                                            <p:cond delay="0"/>
                                          </p:stCondLst>
                                        </p:cTn>
                                        <p:tgtEl>
                                          <p:spTgt spid="9"/>
                                        </p:tgtEl>
                                        <p:attrNameLst>
                                          <p:attrName>style.visibility</p:attrName>
                                        </p:attrNameLst>
                                      </p:cBhvr>
                                      <p:to>
                                        <p:strVal val="visible"/>
                                      </p:to>
                                    </p:se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fade">
                                      <p:cBhvr>
                                        <p:cTn id="21" dur="500"/>
                                        <p:tgtEl>
                                          <p:spTgt spid="22"/>
                                        </p:tgtEl>
                                      </p:cBhvr>
                                    </p:animEffect>
                                  </p:childTnLst>
                                </p:cTn>
                              </p:par>
                            </p:childTnLst>
                          </p:cTn>
                        </p:par>
                        <p:par>
                          <p:cTn id="22" fill="hold">
                            <p:stCondLst>
                              <p:cond delay="1500"/>
                            </p:stCondLst>
                            <p:childTnLst>
                              <p:par>
                                <p:cTn id="23" presetID="10" presetClass="entr" presetSubtype="0" fill="hold" nodeType="afterEffect">
                                  <p:stCondLst>
                                    <p:cond delay="100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par>
                                <p:cTn id="26" presetID="10" presetClass="entr" presetSubtype="0" fill="hold" nodeType="withEffect">
                                  <p:stCondLst>
                                    <p:cond delay="100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053"/>
                                        </p:tgtEl>
                                        <p:attrNameLst>
                                          <p:attrName>style.visibility</p:attrName>
                                        </p:attrNameLst>
                                      </p:cBhvr>
                                      <p:to>
                                        <p:strVal val="visible"/>
                                      </p:to>
                                    </p:set>
                                    <p:animEffect transition="in" filter="wipe(left)">
                                      <p:cBhvr>
                                        <p:cTn id="33" dur="500"/>
                                        <p:tgtEl>
                                          <p:spTgt spid="2053"/>
                                        </p:tgtEl>
                                      </p:cBhvr>
                                    </p:animEffect>
                                  </p:childTnLst>
                                </p:cTn>
                              </p:par>
                            </p:childTnLst>
                          </p:cTn>
                        </p:par>
                        <p:par>
                          <p:cTn id="34" fill="hold">
                            <p:stCondLst>
                              <p:cond delay="500"/>
                            </p:stCondLst>
                            <p:childTnLst>
                              <p:par>
                                <p:cTn id="35" presetID="22" presetClass="entr" presetSubtype="8"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nodeType="withEffect">
                                  <p:stCondLst>
                                    <p:cond delay="0"/>
                                  </p:stCondLst>
                                  <p:childTnLst>
                                    <p:set>
                                      <p:cBhvr>
                                        <p:cTn id="39" dur="1" fill="hold">
                                          <p:stCondLst>
                                            <p:cond delay="0"/>
                                          </p:stCondLst>
                                        </p:cTn>
                                        <p:tgtEl>
                                          <p:spTgt spid="25"/>
                                        </p:tgtEl>
                                        <p:attrNameLst>
                                          <p:attrName>style.visibility</p:attrName>
                                        </p:attrNameLst>
                                      </p:cBhvr>
                                      <p:to>
                                        <p:strVal val="visible"/>
                                      </p:to>
                                    </p:set>
                                    <p:animEffect transition="in" filter="wipe(left)">
                                      <p:cBhvr>
                                        <p:cTn id="4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9"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Replace the filtering step</a:t>
            </a:r>
            <a:endParaRPr lang="en-US" sz="2400" dirty="0"/>
          </a:p>
        </p:txBody>
      </p:sp>
      <p:sp>
        <p:nvSpPr>
          <p:cNvPr id="4" name="Content Placeholder 3"/>
          <p:cNvSpPr>
            <a:spLocks noGrp="1"/>
          </p:cNvSpPr>
          <p:nvPr>
            <p:ph idx="1"/>
          </p:nvPr>
        </p:nvSpPr>
        <p:spPr>
          <a:xfrm>
            <a:off x="457200" y="1905000"/>
            <a:ext cx="7620000" cy="3810000"/>
          </a:xfrm>
        </p:spPr>
        <p:txBody>
          <a:bodyPr/>
          <a:lstStyle/>
          <a:p>
            <a:pPr marL="114300" indent="0">
              <a:buNone/>
            </a:pPr>
            <a:r>
              <a:rPr lang="en-US" dirty="0" smtClean="0"/>
              <a:t>1) </a:t>
            </a:r>
          </a:p>
          <a:p>
            <a:pPr marL="114300" indent="0">
              <a:buNone/>
            </a:pPr>
            <a:endParaRPr lang="en-US" dirty="0"/>
          </a:p>
          <a:p>
            <a:pPr marL="114300" indent="0">
              <a:buNone/>
            </a:pPr>
            <a:r>
              <a:rPr lang="en-US" dirty="0" smtClean="0"/>
              <a:t>2)  </a:t>
            </a:r>
          </a:p>
          <a:p>
            <a:pPr marL="114300" indent="0">
              <a:buNone/>
            </a:pPr>
            <a:endParaRPr lang="en-US" dirty="0"/>
          </a:p>
          <a:p>
            <a:pPr marL="114300" indent="0">
              <a:buNone/>
            </a:pPr>
            <a:endParaRPr lang="en-US" dirty="0" smtClean="0"/>
          </a:p>
          <a:p>
            <a:pPr marL="114300" indent="0">
              <a:buNone/>
            </a:pPr>
            <a:r>
              <a:rPr lang="en-US" dirty="0" smtClean="0"/>
              <a:t>3) </a:t>
            </a:r>
          </a:p>
          <a:p>
            <a:pPr marL="114300" indent="0">
              <a:buNone/>
            </a:pPr>
            <a:endParaRPr lang="en-US" dirty="0"/>
          </a:p>
          <a:p>
            <a:pPr marL="114300" indent="0">
              <a:buNone/>
            </a:pPr>
            <a:r>
              <a:rPr lang="en-US" dirty="0" smtClean="0"/>
              <a:t>4) </a:t>
            </a:r>
            <a:endParaRPr lang="en-US" dirty="0"/>
          </a:p>
        </p:txBody>
      </p:sp>
      <p:pic>
        <p:nvPicPr>
          <p:cNvPr id="2150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7800" y="1905000"/>
            <a:ext cx="2005012" cy="504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4630" y="3865090"/>
            <a:ext cx="3014969" cy="5568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9"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0639" y="4800600"/>
            <a:ext cx="2481570" cy="371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tretch>
            <a:fillRect/>
          </a:stretch>
        </p:blipFill>
        <p:spPr bwMode="auto">
          <a:xfrm>
            <a:off x="5181600" y="1783058"/>
            <a:ext cx="2362199" cy="354329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1404630" y="2699442"/>
            <a:ext cx="3167370" cy="8552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1"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86828" y="2892687"/>
            <a:ext cx="3002974" cy="496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1065676"/>
      </p:ext>
    </p:extLst>
  </p:cSld>
  <p:clrMapOvr>
    <a:masterClrMapping/>
  </p:clrMapOvr>
  <p:transition spd="slow">
    <p:strips dir="rd"/>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762000"/>
          </a:xfrm>
        </p:spPr>
        <p:txBody>
          <a:bodyPr/>
          <a:lstStyle/>
          <a:p>
            <a:r>
              <a:rPr lang="en-US" sz="3200" dirty="0" smtClean="0"/>
              <a:t>Result</a:t>
            </a:r>
            <a:endParaRPr lang="en-US" sz="2400" dirty="0"/>
          </a:p>
        </p:txBody>
      </p:sp>
      <p:grpSp>
        <p:nvGrpSpPr>
          <p:cNvPr id="3" name="Group 2"/>
          <p:cNvGrpSpPr/>
          <p:nvPr/>
        </p:nvGrpSpPr>
        <p:grpSpPr>
          <a:xfrm>
            <a:off x="381000" y="1828800"/>
            <a:ext cx="2514600" cy="4179332"/>
            <a:chOff x="381000" y="1828800"/>
            <a:chExt cx="2514600" cy="4179332"/>
          </a:xfrm>
        </p:grpSpPr>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1000" y="1828800"/>
              <a:ext cx="2514600" cy="37719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81000" y="5638800"/>
              <a:ext cx="2514600" cy="369332"/>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Input</a:t>
              </a:r>
              <a:endParaRPr lang="en-US" dirty="0">
                <a:latin typeface="Times New Roman" pitchFamily="18" charset="0"/>
                <a:cs typeface="Times New Roman" pitchFamily="18" charset="0"/>
              </a:endParaRPr>
            </a:p>
          </p:txBody>
        </p:sp>
      </p:grpSp>
      <p:grpSp>
        <p:nvGrpSpPr>
          <p:cNvPr id="7" name="Group 6"/>
          <p:cNvGrpSpPr/>
          <p:nvPr/>
        </p:nvGrpSpPr>
        <p:grpSpPr>
          <a:xfrm>
            <a:off x="3041965" y="1828800"/>
            <a:ext cx="2520635" cy="4406443"/>
            <a:chOff x="3041965" y="1828800"/>
            <a:chExt cx="2520635" cy="4406443"/>
          </a:xfrm>
        </p:grpSpPr>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041965" y="1828800"/>
              <a:ext cx="2520635" cy="3780951"/>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p:cNvSpPr txBox="1"/>
            <p:nvPr/>
          </p:nvSpPr>
          <p:spPr>
            <a:xfrm>
              <a:off x="3048000" y="5650468"/>
              <a:ext cx="2514600" cy="584775"/>
            </a:xfrm>
            <a:prstGeom prst="rect">
              <a:avLst/>
            </a:prstGeom>
            <a:noFill/>
          </p:spPr>
          <p:txBody>
            <a:bodyPr wrap="square" rtlCol="0">
              <a:spAutoFit/>
            </a:bodyPr>
            <a:lstStyle/>
            <a:p>
              <a:pPr algn="ctr"/>
              <a:r>
                <a:rPr lang="en-US" dirty="0" err="1" smtClean="0">
                  <a:latin typeface="Times New Roman" pitchFamily="18" charset="0"/>
                  <a:cs typeface="Times New Roman" pitchFamily="18" charset="0"/>
                </a:rPr>
                <a:t>Tarel’s</a:t>
              </a:r>
              <a:r>
                <a:rPr lang="en-US" dirty="0" smtClean="0">
                  <a:latin typeface="Times New Roman" pitchFamily="18" charset="0"/>
                  <a:cs typeface="Times New Roman" pitchFamily="18" charset="0"/>
                </a:rPr>
                <a:t> method</a:t>
              </a:r>
            </a:p>
            <a:p>
              <a:pPr algn="ctr"/>
              <a:r>
                <a:rPr lang="en-US" sz="1400" dirty="0" smtClean="0">
                  <a:latin typeface="Times New Roman" pitchFamily="18" charset="0"/>
                  <a:cs typeface="Times New Roman" pitchFamily="18" charset="0"/>
                </a:rPr>
                <a:t>(0.35 sec 1-megapixel@CPU)</a:t>
              </a:r>
              <a:endParaRPr lang="en-US" sz="1400" dirty="0">
                <a:latin typeface="Times New Roman" pitchFamily="18" charset="0"/>
                <a:cs typeface="Times New Roman" pitchFamily="18" charset="0"/>
              </a:endParaRPr>
            </a:p>
          </p:txBody>
        </p:sp>
      </p:grpSp>
      <p:grpSp>
        <p:nvGrpSpPr>
          <p:cNvPr id="8" name="Group 7"/>
          <p:cNvGrpSpPr/>
          <p:nvPr/>
        </p:nvGrpSpPr>
        <p:grpSpPr>
          <a:xfrm>
            <a:off x="5584478" y="1828799"/>
            <a:ext cx="2645122" cy="4394776"/>
            <a:chOff x="5584478" y="1828799"/>
            <a:chExt cx="2645122" cy="4394776"/>
          </a:xfrm>
        </p:grpSpPr>
        <p:pic>
          <p:nvPicPr>
            <p:cNvPr id="23556" name="Picture 4"/>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5715000" y="1828799"/>
              <a:ext cx="2514600" cy="3771899"/>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p:cNvSpPr txBox="1"/>
            <p:nvPr/>
          </p:nvSpPr>
          <p:spPr>
            <a:xfrm>
              <a:off x="5584478" y="5638800"/>
              <a:ext cx="2514600" cy="584775"/>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Our result</a:t>
              </a:r>
            </a:p>
            <a:p>
              <a:pPr algn="ctr"/>
              <a:r>
                <a:rPr lang="en-US" sz="1400" dirty="0">
                  <a:latin typeface="Times New Roman" pitchFamily="18" charset="0"/>
                  <a:cs typeface="Times New Roman" pitchFamily="18" charset="0"/>
                </a:rPr>
                <a:t>(</a:t>
              </a:r>
              <a:r>
                <a:rPr lang="en-US" sz="1400" dirty="0" smtClean="0">
                  <a:latin typeface="Times New Roman" pitchFamily="18" charset="0"/>
                  <a:cs typeface="Times New Roman" pitchFamily="18" charset="0"/>
                </a:rPr>
                <a:t>0.78 </a:t>
              </a:r>
              <a:r>
                <a:rPr lang="en-US" sz="1400" dirty="0">
                  <a:latin typeface="Times New Roman" pitchFamily="18" charset="0"/>
                  <a:cs typeface="Times New Roman" pitchFamily="18" charset="0"/>
                </a:rPr>
                <a:t>sec 1-megapixel@CPU</a:t>
              </a:r>
              <a:r>
                <a:rPr lang="en-US" sz="1400" dirty="0" smtClean="0">
                  <a:latin typeface="Times New Roman" pitchFamily="18" charset="0"/>
                  <a:cs typeface="Times New Roman" pitchFamily="18" charset="0"/>
                </a:rPr>
                <a:t>)</a:t>
              </a:r>
              <a:endParaRPr lang="en-US" sz="1400" dirty="0">
                <a:latin typeface="Times New Roman" pitchFamily="18" charset="0"/>
                <a:cs typeface="Times New Roman" pitchFamily="18" charset="0"/>
              </a:endParaRPr>
            </a:p>
          </p:txBody>
        </p:sp>
      </p:grpSp>
      <p:pic>
        <p:nvPicPr>
          <p:cNvPr id="24578" name="Picture 2" descr="D:\Work\ICPR2012\fig\canon3_tarel_zoom_n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98630" y="2901636"/>
            <a:ext cx="2613339" cy="2613339"/>
          </a:xfrm>
          <a:prstGeom prst="rect">
            <a:avLst/>
          </a:prstGeom>
          <a:noFill/>
          <a:ln w="25400">
            <a:solidFill>
              <a:srgbClr val="FF0000"/>
            </a:solidFill>
          </a:ln>
          <a:extLst>
            <a:ext uri="{909E8E84-426E-40DD-AFC4-6F175D3DCCD1}">
              <a14:hiddenFill xmlns:a14="http://schemas.microsoft.com/office/drawing/2010/main">
                <a:solidFill>
                  <a:srgbClr val="FFFFFF"/>
                </a:solidFill>
              </a14:hiddenFill>
            </a:ext>
          </a:extLst>
        </p:spPr>
      </p:pic>
      <p:pic>
        <p:nvPicPr>
          <p:cNvPr id="13" name="Picture 2"/>
          <p:cNvPicPr>
            <a:picLocks noChangeAspect="1" noChangeArrowheads="1"/>
          </p:cNvPicPr>
          <p:nvPr/>
        </p:nvPicPr>
        <p:blipFill>
          <a:blip r:embed="rId7">
            <a:extLst>
              <a:ext uri="{28A0092B-C50C-407E-A947-70E740481C1C}">
                <a14:useLocalDpi xmlns:a14="http://schemas.microsoft.com/office/drawing/2010/main" val="0"/>
              </a:ext>
            </a:extLst>
          </a:blip>
          <a:stretch>
            <a:fillRect/>
          </a:stretch>
        </p:blipFill>
        <p:spPr bwMode="auto">
          <a:xfrm>
            <a:off x="5644835" y="2901636"/>
            <a:ext cx="2613339" cy="2613339"/>
          </a:xfrm>
          <a:prstGeom prst="rect">
            <a:avLst/>
          </a:prstGeom>
          <a:noFill/>
          <a:ln w="25400">
            <a:solidFill>
              <a:srgbClr val="FF0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5431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500"/>
                                        <p:tgtEl>
                                          <p:spTgt spid="3"/>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ipe(up)">
                                      <p:cBhvr>
                                        <p:cTn id="11" dur="500"/>
                                        <p:tgtEl>
                                          <p:spTgt spid="7"/>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53" presetClass="entr" presetSubtype="16" fill="hold" nodeType="clickEffect">
                                  <p:stCondLst>
                                    <p:cond delay="0"/>
                                  </p:stCondLst>
                                  <p:childTnLst>
                                    <p:set>
                                      <p:cBhvr>
                                        <p:cTn id="19" dur="1" fill="hold">
                                          <p:stCondLst>
                                            <p:cond delay="0"/>
                                          </p:stCondLst>
                                        </p:cTn>
                                        <p:tgtEl>
                                          <p:spTgt spid="24578"/>
                                        </p:tgtEl>
                                        <p:attrNameLst>
                                          <p:attrName>style.visibility</p:attrName>
                                        </p:attrNameLst>
                                      </p:cBhvr>
                                      <p:to>
                                        <p:strVal val="visible"/>
                                      </p:to>
                                    </p:set>
                                    <p:anim calcmode="lin" valueType="num">
                                      <p:cBhvr>
                                        <p:cTn id="20" dur="500" fill="hold"/>
                                        <p:tgtEl>
                                          <p:spTgt spid="24578"/>
                                        </p:tgtEl>
                                        <p:attrNameLst>
                                          <p:attrName>ppt_w</p:attrName>
                                        </p:attrNameLst>
                                      </p:cBhvr>
                                      <p:tavLst>
                                        <p:tav tm="0">
                                          <p:val>
                                            <p:fltVal val="0"/>
                                          </p:val>
                                        </p:tav>
                                        <p:tav tm="100000">
                                          <p:val>
                                            <p:strVal val="#ppt_w"/>
                                          </p:val>
                                        </p:tav>
                                      </p:tavLst>
                                    </p:anim>
                                    <p:anim calcmode="lin" valueType="num">
                                      <p:cBhvr>
                                        <p:cTn id="21" dur="500" fill="hold"/>
                                        <p:tgtEl>
                                          <p:spTgt spid="24578"/>
                                        </p:tgtEl>
                                        <p:attrNameLst>
                                          <p:attrName>ppt_h</p:attrName>
                                        </p:attrNameLst>
                                      </p:cBhvr>
                                      <p:tavLst>
                                        <p:tav tm="0">
                                          <p:val>
                                            <p:fltVal val="0"/>
                                          </p:val>
                                        </p:tav>
                                        <p:tav tm="100000">
                                          <p:val>
                                            <p:strVal val="#ppt_h"/>
                                          </p:val>
                                        </p:tav>
                                      </p:tavLst>
                                    </p:anim>
                                    <p:animEffect transition="in" filter="fade">
                                      <p:cBhvr>
                                        <p:cTn id="22" dur="500"/>
                                        <p:tgtEl>
                                          <p:spTgt spid="24578"/>
                                        </p:tgtEl>
                                      </p:cBhvr>
                                    </p:animEffect>
                                  </p:childTnLst>
                                </p:cTn>
                              </p:par>
                              <p:par>
                                <p:cTn id="23" presetID="53" presetClass="entr" presetSubtype="16" fill="hold"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p:cTn id="25" dur="500" fill="hold"/>
                                        <p:tgtEl>
                                          <p:spTgt spid="13"/>
                                        </p:tgtEl>
                                        <p:attrNameLst>
                                          <p:attrName>ppt_w</p:attrName>
                                        </p:attrNameLst>
                                      </p:cBhvr>
                                      <p:tavLst>
                                        <p:tav tm="0">
                                          <p:val>
                                            <p:fltVal val="0"/>
                                          </p:val>
                                        </p:tav>
                                        <p:tav tm="100000">
                                          <p:val>
                                            <p:strVal val="#ppt_w"/>
                                          </p:val>
                                        </p:tav>
                                      </p:tavLst>
                                    </p:anim>
                                    <p:anim calcmode="lin" valueType="num">
                                      <p:cBhvr>
                                        <p:cTn id="26" dur="500" fill="hold"/>
                                        <p:tgtEl>
                                          <p:spTgt spid="13"/>
                                        </p:tgtEl>
                                        <p:attrNameLst>
                                          <p:attrName>ppt_h</p:attrName>
                                        </p:attrNameLst>
                                      </p:cBhvr>
                                      <p:tavLst>
                                        <p:tav tm="0">
                                          <p:val>
                                            <p:fltVal val="0"/>
                                          </p:val>
                                        </p:tav>
                                        <p:tav tm="100000">
                                          <p:val>
                                            <p:strVal val="#ppt_h"/>
                                          </p:val>
                                        </p:tav>
                                      </p:tavLst>
                                    </p:anim>
                                    <p:animEffect transition="in" filter="fade">
                                      <p:cBhvr>
                                        <p:cTn id="2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47800" y="1752600"/>
            <a:ext cx="6172200" cy="2209800"/>
          </a:xfrm>
        </p:spPr>
        <p:txBody>
          <a:bodyPr/>
          <a:lstStyle/>
          <a:p>
            <a:r>
              <a:rPr lang="en-US" sz="8800" dirty="0" smtClean="0"/>
              <a:t>Thank you!</a:t>
            </a:r>
            <a:endParaRPr lang="en-US" sz="8800" dirty="0"/>
          </a:p>
        </p:txBody>
      </p:sp>
      <p:sp>
        <p:nvSpPr>
          <p:cNvPr id="4" name="Subtitle 2"/>
          <p:cNvSpPr txBox="1">
            <a:spLocks/>
          </p:cNvSpPr>
          <p:nvPr/>
        </p:nvSpPr>
        <p:spPr>
          <a:xfrm>
            <a:off x="609600" y="3505200"/>
            <a:ext cx="7162800" cy="533400"/>
          </a:xfrm>
          <a:prstGeom prst="rect">
            <a:avLst/>
          </a:prstGeom>
        </p:spPr>
        <p:txBody>
          <a:bodyPr vert="horz" lIns="91440" tIns="45720" rIns="91440" bIns="45720" rtlCol="0">
            <a:normAutofit/>
          </a:bodyPr>
          <a:lstStyle>
            <a:lvl1pPr marL="342900" indent="-228600" algn="l" defTabSz="914400" rtl="0" eaLnBrk="1" latinLnBrk="0" hangingPunct="1">
              <a:spcBef>
                <a:spcPct val="20000"/>
              </a:spcBef>
              <a:buClr>
                <a:schemeClr val="accent1"/>
              </a:buClr>
              <a:buFont typeface="Arial" pitchFamily="34" charset="0"/>
              <a:buChar char="•"/>
              <a:defRPr sz="2200" kern="1200">
                <a:solidFill>
                  <a:schemeClr val="tx1"/>
                </a:solidFill>
                <a:latin typeface="+mn-lt"/>
                <a:ea typeface="+mn-ea"/>
                <a:cs typeface="+mn-cs"/>
              </a:defRPr>
            </a:lvl1pPr>
            <a:lvl2pPr marL="640080" indent="-228600" algn="l" defTabSz="914400" rtl="0" eaLnBrk="1" latinLnBrk="0" hangingPunct="1">
              <a:spcBef>
                <a:spcPct val="20000"/>
              </a:spcBef>
              <a:buClr>
                <a:schemeClr val="accent2"/>
              </a:buClr>
              <a:buFont typeface="Arial" pitchFamily="34" charset="0"/>
              <a:buChar char="•"/>
              <a:defRPr sz="2000" kern="1200">
                <a:solidFill>
                  <a:schemeClr val="tx1"/>
                </a:solidFill>
                <a:latin typeface="+mn-lt"/>
                <a:ea typeface="+mn-ea"/>
                <a:cs typeface="+mn-cs"/>
              </a:defRPr>
            </a:lvl2pPr>
            <a:lvl3pPr marL="1005840" indent="-228600" algn="l" defTabSz="914400" rtl="0" eaLnBrk="1" latinLnBrk="0" hangingPunct="1">
              <a:spcBef>
                <a:spcPct val="20000"/>
              </a:spcBef>
              <a:buClr>
                <a:schemeClr val="accent3"/>
              </a:buClr>
              <a:buFont typeface="Arial" pitchFamily="34" charset="0"/>
              <a:buChar char="•"/>
              <a:defRPr sz="1800" kern="1200">
                <a:solidFill>
                  <a:schemeClr val="tx1"/>
                </a:solidFill>
                <a:latin typeface="+mn-lt"/>
                <a:ea typeface="+mn-ea"/>
                <a:cs typeface="+mn-cs"/>
              </a:defRPr>
            </a:lvl3pPr>
            <a:lvl4pPr marL="1280160" indent="-228600" algn="l" defTabSz="914400" rtl="0" eaLnBrk="1" latinLnBrk="0" hangingPunct="1">
              <a:spcBef>
                <a:spcPct val="20000"/>
              </a:spcBef>
              <a:buClr>
                <a:schemeClr val="accent4"/>
              </a:buClr>
              <a:buFont typeface="Arial" pitchFamily="34" charset="0"/>
              <a:buChar char="•"/>
              <a:defRPr sz="1600" kern="1200">
                <a:solidFill>
                  <a:schemeClr val="tx1"/>
                </a:solidFill>
                <a:latin typeface="+mn-lt"/>
                <a:ea typeface="+mn-ea"/>
                <a:cs typeface="+mn-cs"/>
              </a:defRPr>
            </a:lvl4pPr>
            <a:lvl5pPr marL="1554480" indent="-228600" algn="l" defTabSz="914400" rtl="0" eaLnBrk="1" latinLnBrk="0" hangingPunct="1">
              <a:spcBef>
                <a:spcPct val="20000"/>
              </a:spcBef>
              <a:buClr>
                <a:schemeClr val="accent5"/>
              </a:buClr>
              <a:buFont typeface="Arial" pitchFamily="34" charset="0"/>
              <a:buChar char="•"/>
              <a:defRPr sz="1400" kern="1200" baseline="0">
                <a:solidFill>
                  <a:schemeClr val="tx1"/>
                </a:solidFill>
                <a:latin typeface="+mn-lt"/>
                <a:ea typeface="+mn-ea"/>
                <a:cs typeface="+mn-cs"/>
              </a:defRPr>
            </a:lvl5pPr>
            <a:lvl6pPr marL="1737360" indent="-182880" algn="l" defTabSz="914400" rtl="0" eaLnBrk="1" latinLnBrk="0" hangingPunct="1">
              <a:spcBef>
                <a:spcPct val="20000"/>
              </a:spcBef>
              <a:buClr>
                <a:schemeClr val="accent1"/>
              </a:buClr>
              <a:buFont typeface="Arial" pitchFamily="34" charset="0"/>
              <a:buChar char="•"/>
              <a:defRPr sz="1400" kern="1200" baseline="0">
                <a:solidFill>
                  <a:schemeClr val="tx1"/>
                </a:solidFill>
                <a:latin typeface="+mn-lt"/>
                <a:ea typeface="+mn-ea"/>
                <a:cs typeface="+mn-cs"/>
              </a:defRPr>
            </a:lvl6pPr>
            <a:lvl7pPr marL="1920240" indent="-182880" algn="l" defTabSz="914400" rtl="0" eaLnBrk="1" latinLnBrk="0" hangingPunct="1">
              <a:spcBef>
                <a:spcPct val="20000"/>
              </a:spcBef>
              <a:buClr>
                <a:schemeClr val="accent2"/>
              </a:buClr>
              <a:buFont typeface="Arial" pitchFamily="34" charset="0"/>
              <a:buChar char="•"/>
              <a:defRPr sz="1400" kern="1200">
                <a:solidFill>
                  <a:schemeClr val="tx1"/>
                </a:solidFill>
                <a:latin typeface="+mn-lt"/>
                <a:ea typeface="+mn-ea"/>
                <a:cs typeface="+mn-cs"/>
              </a:defRPr>
            </a:lvl7pPr>
            <a:lvl8pPr marL="2103120" indent="-182880" algn="l" defTabSz="914400" rtl="0" eaLnBrk="1" latinLnBrk="0" hangingPunct="1">
              <a:spcBef>
                <a:spcPct val="20000"/>
              </a:spcBef>
              <a:buClr>
                <a:schemeClr val="accent3"/>
              </a:buClr>
              <a:buFont typeface="Arial" pitchFamily="34" charset="0"/>
              <a:buChar char="•"/>
              <a:defRPr sz="1400" kern="1200">
                <a:solidFill>
                  <a:schemeClr val="tx1"/>
                </a:solidFill>
                <a:latin typeface="+mn-lt"/>
                <a:ea typeface="+mn-ea"/>
                <a:cs typeface="+mn-cs"/>
              </a:defRPr>
            </a:lvl8pPr>
            <a:lvl9pPr marL="2286000" indent="-182880" algn="l" defTabSz="914400" rtl="0" eaLnBrk="1" latinLnBrk="0" hangingPunct="1">
              <a:spcBef>
                <a:spcPct val="20000"/>
              </a:spcBef>
              <a:buClr>
                <a:schemeClr val="accent4"/>
              </a:buClr>
              <a:buFont typeface="Arial" pitchFamily="34" charset="0"/>
              <a:buChar char="•"/>
              <a:defRPr sz="1400" kern="1200">
                <a:solidFill>
                  <a:schemeClr val="tx1"/>
                </a:solidFill>
                <a:latin typeface="+mn-lt"/>
                <a:ea typeface="+mn-ea"/>
                <a:cs typeface="+mn-cs"/>
              </a:defRPr>
            </a:lvl9pPr>
          </a:lstStyle>
          <a:p>
            <a:pPr marL="114300" indent="0" algn="ctr">
              <a:buNone/>
            </a:pPr>
            <a:r>
              <a:rPr lang="en-US" sz="2000" dirty="0" smtClean="0">
                <a:solidFill>
                  <a:schemeClr val="tx2"/>
                </a:solidFill>
              </a:rPr>
              <a:t>Presented by </a:t>
            </a:r>
            <a:r>
              <a:rPr lang="en-US" sz="2000" b="1" dirty="0" err="1" smtClean="0">
                <a:solidFill>
                  <a:schemeClr val="tx2"/>
                </a:solidFill>
              </a:rPr>
              <a:t>Linchao</a:t>
            </a:r>
            <a:r>
              <a:rPr lang="en-US" sz="2000" b="1" dirty="0" smtClean="0">
                <a:solidFill>
                  <a:schemeClr val="tx2"/>
                </a:solidFill>
              </a:rPr>
              <a:t> Bao </a:t>
            </a:r>
            <a:r>
              <a:rPr lang="en-US" sz="2000" dirty="0" smtClean="0">
                <a:solidFill>
                  <a:schemeClr val="tx2"/>
                </a:solidFill>
              </a:rPr>
              <a:t>(@ City University of Hong Kong)</a:t>
            </a:r>
          </a:p>
        </p:txBody>
      </p:sp>
    </p:spTree>
    <p:extLst>
      <p:ext uri="{BB962C8B-B14F-4D97-AF65-F5344CB8AC3E}">
        <p14:creationId xmlns:p14="http://schemas.microsoft.com/office/powerpoint/2010/main" val="250297318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grpSp>
        <p:nvGrpSpPr>
          <p:cNvPr id="4" name="Group 3"/>
          <p:cNvGrpSpPr/>
          <p:nvPr/>
        </p:nvGrpSpPr>
        <p:grpSpPr>
          <a:xfrm>
            <a:off x="1143000" y="1761984"/>
            <a:ext cx="6210869" cy="828816"/>
            <a:chOff x="1143000" y="1447800"/>
            <a:chExt cx="6210869" cy="828816"/>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4572000" cy="828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524000"/>
              <a:ext cx="1334069"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 t="50000" r="50000"/>
            <a:stretch/>
          </p:blipFill>
          <p:spPr bwMode="auto">
            <a:xfrm>
              <a:off x="5776064" y="1862208"/>
              <a:ext cx="138112" cy="25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 name="Content Placeholder 2"/>
          <p:cNvSpPr>
            <a:spLocks noGrp="1"/>
          </p:cNvSpPr>
          <p:nvPr>
            <p:ph idx="1"/>
          </p:nvPr>
        </p:nvSpPr>
        <p:spPr>
          <a:xfrm>
            <a:off x="457200" y="2819400"/>
            <a:ext cx="8001000" cy="3581400"/>
          </a:xfrm>
        </p:spPr>
        <p:txBody>
          <a:bodyPr>
            <a:normAutofit fontScale="92500" lnSpcReduction="10000"/>
          </a:bodyPr>
          <a:lstStyle/>
          <a:p>
            <a:r>
              <a:rPr lang="en-US" dirty="0" smtClean="0"/>
              <a:t>Straightforward implementation: </a:t>
            </a:r>
            <a:endParaRPr lang="en-US" dirty="0"/>
          </a:p>
          <a:p>
            <a:pPr marL="411480" lvl="1" indent="0">
              <a:buNone/>
            </a:pPr>
            <a:r>
              <a:rPr lang="en-US" sz="1700" b="1" dirty="0">
                <a:solidFill>
                  <a:srgbClr val="031AF7"/>
                </a:solidFill>
                <a:latin typeface="Courier New" pitchFamily="49" charset="0"/>
                <a:cs typeface="Courier New" pitchFamily="49" charset="0"/>
              </a:rPr>
              <a:t>FUNCTION</a:t>
            </a:r>
            <a:r>
              <a:rPr lang="en-US" sz="1700" b="1" dirty="0">
                <a:latin typeface="Courier New" pitchFamily="49" charset="0"/>
                <a:cs typeface="Courier New" pitchFamily="49" charset="0"/>
              </a:rPr>
              <a:t> J = </a:t>
            </a:r>
            <a:r>
              <a:rPr lang="en-US" sz="1700" b="1" dirty="0" err="1">
                <a:latin typeface="Courier New" pitchFamily="49" charset="0"/>
                <a:cs typeface="Courier New" pitchFamily="49" charset="0"/>
              </a:rPr>
              <a:t>OurFilteringFramework</a:t>
            </a:r>
            <a:r>
              <a:rPr lang="en-US" sz="1700" b="1" dirty="0">
                <a:latin typeface="Courier New" pitchFamily="49" charset="0"/>
                <a:cs typeface="Courier New" pitchFamily="49" charset="0"/>
              </a:rPr>
              <a:t>(I, F, </a:t>
            </a:r>
            <a:r>
              <a:rPr lang="el-GR" sz="1700" b="1" dirty="0">
                <a:latin typeface="Courier New" pitchFamily="49" charset="0"/>
                <a:cs typeface="Courier New" pitchFamily="49" charset="0"/>
              </a:rPr>
              <a:t>α</a:t>
            </a:r>
            <a:r>
              <a:rPr lang="el-GR" sz="1700" b="1" dirty="0" smtClean="0">
                <a:latin typeface="Courier New" pitchFamily="49" charset="0"/>
                <a:cs typeface="Courier New" pitchFamily="49" charset="0"/>
              </a:rPr>
              <a:t>)</a:t>
            </a:r>
            <a:endParaRPr lang="en-US" sz="1700" b="1" dirty="0" smtClean="0">
              <a:latin typeface="Courier New" pitchFamily="49" charset="0"/>
              <a:cs typeface="Courier New" pitchFamily="49" charset="0"/>
            </a:endParaRPr>
          </a:p>
          <a:p>
            <a:pPr marL="411480" lvl="1" indent="0">
              <a:buNone/>
            </a:pPr>
            <a:r>
              <a:rPr lang="en-US" sz="1700" b="1" dirty="0">
                <a:latin typeface="Courier New" pitchFamily="49" charset="0"/>
                <a:cs typeface="Courier New" pitchFamily="49" charset="0"/>
              </a:rPr>
              <a:t> </a:t>
            </a:r>
            <a:r>
              <a:rPr lang="en-US" sz="1700" b="1" dirty="0" smtClean="0">
                <a:latin typeface="Courier New" pitchFamily="49" charset="0"/>
                <a:cs typeface="Courier New" pitchFamily="49" charset="0"/>
              </a:rPr>
              <a:t>   </a:t>
            </a:r>
            <a:r>
              <a:rPr lang="en-US" sz="1700" b="1" dirty="0" err="1" smtClean="0">
                <a:latin typeface="Courier New" pitchFamily="49" charset="0"/>
                <a:cs typeface="Courier New" pitchFamily="49" charset="0"/>
              </a:rPr>
              <a:t>init</a:t>
            </a:r>
            <a:r>
              <a:rPr lang="en-US" sz="1700" b="1" dirty="0" smtClean="0">
                <a:latin typeface="Courier New" pitchFamily="49" charset="0"/>
                <a:cs typeface="Courier New" pitchFamily="49" charset="0"/>
              </a:rPr>
              <a:t> output image J;</a:t>
            </a:r>
          </a:p>
          <a:p>
            <a:pPr marL="411480" lvl="1" indent="0">
              <a:buNone/>
            </a:pPr>
            <a:r>
              <a:rPr lang="en-US" sz="1700" b="1" dirty="0">
                <a:latin typeface="Courier New" pitchFamily="49" charset="0"/>
                <a:cs typeface="Courier New" pitchFamily="49" charset="0"/>
              </a:rPr>
              <a:t> </a:t>
            </a:r>
            <a:r>
              <a:rPr lang="en-US" sz="1700" b="1" dirty="0" smtClean="0">
                <a:latin typeface="Courier New" pitchFamily="49" charset="0"/>
                <a:cs typeface="Courier New" pitchFamily="49" charset="0"/>
              </a:rPr>
              <a:t>   </a:t>
            </a:r>
            <a:r>
              <a:rPr lang="en-US" sz="1700" b="1" dirty="0" err="1" smtClean="0">
                <a:latin typeface="Courier New" pitchFamily="49" charset="0"/>
                <a:cs typeface="Courier New" pitchFamily="49" charset="0"/>
              </a:rPr>
              <a:t>init</a:t>
            </a:r>
            <a:r>
              <a:rPr lang="en-US" sz="1700" b="1" dirty="0" smtClean="0">
                <a:latin typeface="Courier New" pitchFamily="49" charset="0"/>
                <a:cs typeface="Courier New" pitchFamily="49" charset="0"/>
              </a:rPr>
              <a:t> image </a:t>
            </a:r>
            <a:r>
              <a:rPr lang="en-US" sz="1700" b="1" dirty="0" err="1" smtClean="0">
                <a:latin typeface="Courier New" pitchFamily="49" charset="0"/>
                <a:cs typeface="Courier New" pitchFamily="49" charset="0"/>
              </a:rPr>
              <a:t>MinMap</a:t>
            </a:r>
            <a:r>
              <a:rPr lang="en-US" sz="1700" b="1" dirty="0" smtClean="0">
                <a:latin typeface="Courier New" pitchFamily="49" charset="0"/>
                <a:cs typeface="Courier New" pitchFamily="49" charset="0"/>
              </a:rPr>
              <a:t> with maximum cost value;</a:t>
            </a:r>
            <a:endParaRPr lang="el-GR" sz="1700" b="1" dirty="0">
              <a:latin typeface="Courier New" pitchFamily="49" charset="0"/>
              <a:cs typeface="Courier New" pitchFamily="49" charset="0"/>
            </a:endParaRPr>
          </a:p>
          <a:p>
            <a:pPr marL="411480" lvl="1" indent="0">
              <a:buNone/>
            </a:pPr>
            <a:r>
              <a:rPr lang="el-GR" sz="1700" b="1" dirty="0">
                <a:latin typeface="Courier New" pitchFamily="49" charset="0"/>
                <a:cs typeface="Courier New" pitchFamily="49" charset="0"/>
              </a:rPr>
              <a:t>    </a:t>
            </a:r>
            <a:r>
              <a:rPr lang="en-US" sz="1700" b="1" dirty="0">
                <a:solidFill>
                  <a:srgbClr val="031AF7"/>
                </a:solidFill>
                <a:latin typeface="Courier New" pitchFamily="49" charset="0"/>
                <a:cs typeface="Courier New" pitchFamily="49" charset="0"/>
              </a:rPr>
              <a:t>FOREACH</a:t>
            </a:r>
            <a:r>
              <a:rPr lang="en-US" sz="1700" b="1" dirty="0">
                <a:latin typeface="Courier New" pitchFamily="49" charset="0"/>
                <a:cs typeface="Courier New" pitchFamily="49" charset="0"/>
              </a:rPr>
              <a:t> </a:t>
            </a:r>
            <a:r>
              <a:rPr lang="en-US" sz="1700" b="1" dirty="0" smtClean="0">
                <a:latin typeface="Courier New" pitchFamily="49" charset="0"/>
                <a:cs typeface="Courier New" pitchFamily="49" charset="0"/>
              </a:rPr>
              <a:t>output candidate value x, </a:t>
            </a:r>
            <a:endParaRPr lang="en-US" sz="1700" b="1" dirty="0">
              <a:latin typeface="Courier New" pitchFamily="49" charset="0"/>
              <a:cs typeface="Courier New" pitchFamily="49" charset="0"/>
            </a:endParaRPr>
          </a:p>
          <a:p>
            <a:pPr marL="411480" lvl="1" indent="0">
              <a:buNone/>
            </a:pPr>
            <a:r>
              <a:rPr lang="en-US" sz="1700" b="1" dirty="0">
                <a:latin typeface="Courier New" pitchFamily="49" charset="0"/>
                <a:cs typeface="Courier New" pitchFamily="49" charset="0"/>
              </a:rPr>
              <a:t>      </a:t>
            </a:r>
            <a:r>
              <a:rPr lang="en-US" sz="1700" b="1" dirty="0" smtClean="0">
                <a:latin typeface="Courier New" pitchFamily="49" charset="0"/>
                <a:cs typeface="Courier New" pitchFamily="49" charset="0"/>
              </a:rPr>
              <a:t>  calculate </a:t>
            </a:r>
            <a:r>
              <a:rPr lang="en-US" sz="1700" b="1" dirty="0">
                <a:latin typeface="Courier New" pitchFamily="49" charset="0"/>
                <a:cs typeface="Courier New" pitchFamily="49" charset="0"/>
              </a:rPr>
              <a:t>intermediate image </a:t>
            </a:r>
            <a:r>
              <a:rPr lang="en-US" sz="1800" b="1" dirty="0" smtClean="0">
                <a:latin typeface="Courier New" pitchFamily="49" charset="0"/>
                <a:cs typeface="Courier New" pitchFamily="49" charset="0"/>
              </a:rPr>
              <a:t>Ȋ</a:t>
            </a:r>
            <a:r>
              <a:rPr lang="en-US" sz="1700" b="1" dirty="0" smtClean="0">
                <a:latin typeface="Courier New" pitchFamily="49" charset="0"/>
                <a:cs typeface="Courier New" pitchFamily="49" charset="0"/>
              </a:rPr>
              <a:t>=|</a:t>
            </a:r>
            <a:r>
              <a:rPr lang="en-US" sz="1700" b="1" dirty="0">
                <a:latin typeface="Courier New" pitchFamily="49" charset="0"/>
                <a:cs typeface="Courier New" pitchFamily="49" charset="0"/>
              </a:rPr>
              <a:t>x-I|^</a:t>
            </a:r>
            <a:r>
              <a:rPr lang="el-GR" sz="1700" b="1" dirty="0">
                <a:latin typeface="Courier New" pitchFamily="49" charset="0"/>
                <a:cs typeface="Courier New" pitchFamily="49" charset="0"/>
              </a:rPr>
              <a:t>α;</a:t>
            </a:r>
          </a:p>
          <a:p>
            <a:pPr marL="411480" lvl="1" indent="0">
              <a:buNone/>
            </a:pPr>
            <a:r>
              <a:rPr lang="en-US" sz="1700" b="1" dirty="0" smtClean="0">
                <a:latin typeface="Courier New" pitchFamily="49" charset="0"/>
                <a:cs typeface="Courier New" pitchFamily="49" charset="0"/>
              </a:rPr>
              <a:t>        obtain M by filtering</a:t>
            </a:r>
            <a:r>
              <a:rPr lang="en-US" sz="1600" b="1" dirty="0" smtClean="0">
                <a:latin typeface="Courier New" pitchFamily="49" charset="0"/>
                <a:cs typeface="Courier New" pitchFamily="49" charset="0"/>
              </a:rPr>
              <a:t> </a:t>
            </a:r>
            <a:r>
              <a:rPr lang="en-US" sz="1800" b="1" dirty="0" smtClean="0">
                <a:latin typeface="Courier New" pitchFamily="49" charset="0"/>
                <a:cs typeface="Courier New" pitchFamily="49" charset="0"/>
              </a:rPr>
              <a:t>Ȋ using F</a:t>
            </a:r>
            <a:r>
              <a:rPr lang="en-US" sz="1700" b="1" dirty="0" smtClean="0">
                <a:latin typeface="Courier New" pitchFamily="49" charset="0"/>
                <a:cs typeface="Courier New" pitchFamily="49" charset="0"/>
              </a:rPr>
              <a:t>;</a:t>
            </a:r>
          </a:p>
          <a:p>
            <a:pPr marL="411480" lvl="1" indent="0">
              <a:buNone/>
            </a:pPr>
            <a:r>
              <a:rPr lang="en-US" sz="1700" b="1" dirty="0">
                <a:latin typeface="Courier New" pitchFamily="49" charset="0"/>
                <a:cs typeface="Courier New" pitchFamily="49" charset="0"/>
              </a:rPr>
              <a:t> </a:t>
            </a:r>
            <a:r>
              <a:rPr lang="en-US" sz="1700" b="1" dirty="0" smtClean="0">
                <a:latin typeface="Courier New" pitchFamily="49" charset="0"/>
                <a:cs typeface="Courier New" pitchFamily="49" charset="0"/>
              </a:rPr>
              <a:t>       </a:t>
            </a:r>
            <a:r>
              <a:rPr lang="en-US" sz="1700" b="1" dirty="0" smtClean="0">
                <a:solidFill>
                  <a:srgbClr val="031AF7"/>
                </a:solidFill>
                <a:latin typeface="Courier New" pitchFamily="49" charset="0"/>
                <a:cs typeface="Courier New" pitchFamily="49" charset="0"/>
              </a:rPr>
              <a:t>FOREACH</a:t>
            </a:r>
            <a:r>
              <a:rPr lang="en-US" sz="1700" b="1" dirty="0" smtClean="0">
                <a:latin typeface="Courier New" pitchFamily="49" charset="0"/>
                <a:cs typeface="Courier New" pitchFamily="49" charset="0"/>
              </a:rPr>
              <a:t> pixel p,</a:t>
            </a:r>
          </a:p>
          <a:p>
            <a:pPr marL="411480" lvl="1" indent="0">
              <a:buNone/>
            </a:pPr>
            <a:r>
              <a:rPr lang="en-US" sz="1700" b="1" dirty="0">
                <a:latin typeface="Courier New" pitchFamily="49" charset="0"/>
                <a:cs typeface="Courier New" pitchFamily="49" charset="0"/>
              </a:rPr>
              <a:t> </a:t>
            </a:r>
            <a:r>
              <a:rPr lang="en-US" sz="1700" b="1" dirty="0" smtClean="0">
                <a:latin typeface="Courier New" pitchFamily="49" charset="0"/>
                <a:cs typeface="Courier New" pitchFamily="49" charset="0"/>
              </a:rPr>
              <a:t>           if M(p)&lt;</a:t>
            </a:r>
            <a:r>
              <a:rPr lang="en-US" sz="1700" b="1" dirty="0" err="1" smtClean="0">
                <a:latin typeface="Courier New" pitchFamily="49" charset="0"/>
                <a:cs typeface="Courier New" pitchFamily="49" charset="0"/>
              </a:rPr>
              <a:t>MinMap</a:t>
            </a:r>
            <a:r>
              <a:rPr lang="en-US" sz="1700" b="1" dirty="0" smtClean="0">
                <a:latin typeface="Courier New" pitchFamily="49" charset="0"/>
                <a:cs typeface="Courier New" pitchFamily="49" charset="0"/>
              </a:rPr>
              <a:t>(p) then </a:t>
            </a:r>
            <a:r>
              <a:rPr lang="en-US" sz="1700" b="1" dirty="0" err="1" smtClean="0">
                <a:latin typeface="Courier New" pitchFamily="49" charset="0"/>
                <a:cs typeface="Courier New" pitchFamily="49" charset="0"/>
              </a:rPr>
              <a:t>MinMap</a:t>
            </a:r>
            <a:r>
              <a:rPr lang="en-US" sz="1700" b="1" dirty="0" smtClean="0">
                <a:latin typeface="Courier New" pitchFamily="49" charset="0"/>
                <a:cs typeface="Courier New" pitchFamily="49" charset="0"/>
              </a:rPr>
              <a:t>(p)=M(p), J(p)=x;</a:t>
            </a:r>
          </a:p>
          <a:p>
            <a:pPr marL="411480" lvl="1" indent="0">
              <a:buNone/>
            </a:pPr>
            <a:r>
              <a:rPr lang="en-US" sz="1700" b="1" dirty="0">
                <a:latin typeface="Courier New" pitchFamily="49" charset="0"/>
                <a:cs typeface="Courier New" pitchFamily="49" charset="0"/>
              </a:rPr>
              <a:t> </a:t>
            </a:r>
            <a:r>
              <a:rPr lang="en-US" sz="1700" b="1" dirty="0" smtClean="0">
                <a:latin typeface="Courier New" pitchFamily="49" charset="0"/>
                <a:cs typeface="Courier New" pitchFamily="49" charset="0"/>
              </a:rPr>
              <a:t>       </a:t>
            </a:r>
            <a:r>
              <a:rPr lang="en-US" sz="1700" b="1" dirty="0" smtClean="0">
                <a:solidFill>
                  <a:srgbClr val="031AF7"/>
                </a:solidFill>
                <a:latin typeface="Courier New" pitchFamily="49" charset="0"/>
                <a:cs typeface="Courier New" pitchFamily="49" charset="0"/>
              </a:rPr>
              <a:t>ENDFOR</a:t>
            </a:r>
            <a:endParaRPr lang="en-US" sz="1700" b="1" dirty="0">
              <a:solidFill>
                <a:srgbClr val="031AF7"/>
              </a:solidFill>
              <a:latin typeface="Courier New" pitchFamily="49" charset="0"/>
              <a:cs typeface="Courier New" pitchFamily="49" charset="0"/>
            </a:endParaRPr>
          </a:p>
          <a:p>
            <a:pPr marL="411480" lvl="1" indent="0">
              <a:buNone/>
            </a:pPr>
            <a:r>
              <a:rPr lang="en-US" sz="1700" b="1" dirty="0">
                <a:latin typeface="Courier New" pitchFamily="49" charset="0"/>
                <a:cs typeface="Courier New" pitchFamily="49" charset="0"/>
              </a:rPr>
              <a:t>    </a:t>
            </a:r>
            <a:r>
              <a:rPr lang="en-US" sz="1700" b="1" dirty="0" smtClean="0">
                <a:solidFill>
                  <a:srgbClr val="031AF7"/>
                </a:solidFill>
                <a:latin typeface="Courier New" pitchFamily="49" charset="0"/>
                <a:cs typeface="Courier New" pitchFamily="49" charset="0"/>
              </a:rPr>
              <a:t>ENDFOR</a:t>
            </a:r>
          </a:p>
          <a:p>
            <a:pPr marL="411480" lvl="1" indent="0">
              <a:buNone/>
            </a:pPr>
            <a:r>
              <a:rPr lang="en-US" sz="1700" b="1" dirty="0" smtClean="0">
                <a:solidFill>
                  <a:srgbClr val="031AF7"/>
                </a:solidFill>
                <a:latin typeface="Courier New" pitchFamily="49" charset="0"/>
                <a:cs typeface="Courier New" pitchFamily="49" charset="0"/>
              </a:rPr>
              <a:t>ENDFUNC</a:t>
            </a:r>
            <a:endParaRPr lang="en-US" sz="1700" b="1" dirty="0">
              <a:solidFill>
                <a:srgbClr val="031AF7"/>
              </a:solidFill>
              <a:latin typeface="Courier New" pitchFamily="49" charset="0"/>
              <a:cs typeface="Courier New" pitchFamily="49" charset="0"/>
            </a:endParaRPr>
          </a:p>
          <a:p>
            <a:pPr marL="411480" lvl="1" indent="0">
              <a:buNone/>
            </a:pPr>
            <a:endParaRPr lang="en-US" dirty="0" smtClean="0"/>
          </a:p>
        </p:txBody>
      </p:sp>
    </p:spTree>
    <p:extLst>
      <p:ext uri="{BB962C8B-B14F-4D97-AF65-F5344CB8AC3E}">
        <p14:creationId xmlns:p14="http://schemas.microsoft.com/office/powerpoint/2010/main" val="2971434578"/>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Algorithm</a:t>
            </a:r>
            <a:endParaRPr lang="en-US" dirty="0"/>
          </a:p>
        </p:txBody>
      </p:sp>
      <p:grpSp>
        <p:nvGrpSpPr>
          <p:cNvPr id="4" name="Group 3"/>
          <p:cNvGrpSpPr/>
          <p:nvPr/>
        </p:nvGrpSpPr>
        <p:grpSpPr>
          <a:xfrm>
            <a:off x="1143000" y="1761984"/>
            <a:ext cx="6210869" cy="828816"/>
            <a:chOff x="1143000" y="1447800"/>
            <a:chExt cx="6210869" cy="828816"/>
          </a:xfrm>
        </p:grpSpPr>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447800"/>
              <a:ext cx="4572000" cy="828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9800" y="1524000"/>
              <a:ext cx="1334069"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l="1" t="50000" r="50000"/>
            <a:stretch/>
          </p:blipFill>
          <p:spPr bwMode="auto">
            <a:xfrm>
              <a:off x="5776064" y="1862208"/>
              <a:ext cx="138112" cy="2547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Content Placeholder 2"/>
          <p:cNvSpPr>
            <a:spLocks noGrp="1"/>
          </p:cNvSpPr>
          <p:nvPr>
            <p:ph idx="1"/>
          </p:nvPr>
        </p:nvSpPr>
        <p:spPr>
          <a:xfrm>
            <a:off x="457200" y="2819400"/>
            <a:ext cx="8001000" cy="3581400"/>
          </a:xfrm>
        </p:spPr>
        <p:txBody>
          <a:bodyPr>
            <a:normAutofit/>
          </a:bodyPr>
          <a:lstStyle/>
          <a:p>
            <a:r>
              <a:rPr lang="en-US" dirty="0" smtClean="0"/>
              <a:t>Fast approximation algorithm: (see paper </a:t>
            </a:r>
            <a:r>
              <a:rPr lang="en-US" smtClean="0"/>
              <a:t>for details)</a:t>
            </a:r>
            <a:endParaRPr lang="en-US" dirty="0" smtClean="0"/>
          </a:p>
          <a:p>
            <a:pPr lvl="1"/>
            <a:r>
              <a:rPr lang="en-US" dirty="0" smtClean="0"/>
              <a:t>Do not filter for each candidate x value</a:t>
            </a:r>
          </a:p>
          <a:p>
            <a:pPr lvl="1"/>
            <a:r>
              <a:rPr lang="en-US" dirty="0" smtClean="0"/>
              <a:t>Sampling and interpolation:</a:t>
            </a:r>
          </a:p>
          <a:p>
            <a:pPr lvl="2"/>
            <a:r>
              <a:rPr lang="en-US" dirty="0"/>
              <a:t>Assume local pixels are similar, then for each pixel </a:t>
            </a:r>
            <a:r>
              <a:rPr lang="en-US" i="1" dirty="0">
                <a:latin typeface="Times New Roman" pitchFamily="18" charset="0"/>
                <a:cs typeface="Times New Roman" pitchFamily="18" charset="0"/>
              </a:rPr>
              <a:t>p</a:t>
            </a:r>
            <a:r>
              <a:rPr lang="en-US" dirty="0"/>
              <a:t>, filtered                   </a:t>
            </a:r>
          </a:p>
          <a:p>
            <a:pPr marL="777240" lvl="2" indent="0">
              <a:buNone/>
            </a:pPr>
            <a:r>
              <a:rPr lang="en-US" dirty="0"/>
              <a:t>    follows curve                                              , and  </a:t>
            </a:r>
            <a:endParaRPr lang="en-US" dirty="0" smtClean="0"/>
          </a:p>
          <a:p>
            <a:pPr lvl="2"/>
            <a:r>
              <a:rPr lang="en-US" dirty="0" smtClean="0"/>
              <a:t>Filter at </a:t>
            </a:r>
            <a:r>
              <a:rPr lang="en-US" i="1" dirty="0" smtClean="0">
                <a:latin typeface="Times New Roman" pitchFamily="18" charset="0"/>
                <a:cs typeface="Times New Roman" pitchFamily="18" charset="0"/>
              </a:rPr>
              <a:t>N</a:t>
            </a:r>
            <a:r>
              <a:rPr lang="en-US" dirty="0" smtClean="0"/>
              <a:t> sampling intensity levels, then use three </a:t>
            </a:r>
            <a:r>
              <a:rPr lang="en-US" i="1" dirty="0" smtClean="0">
                <a:latin typeface="Times New Roman" pitchFamily="18" charset="0"/>
                <a:cs typeface="Times New Roman" pitchFamily="18" charset="0"/>
              </a:rPr>
              <a:t>x</a:t>
            </a:r>
            <a:r>
              <a:rPr lang="en-US" dirty="0" smtClean="0"/>
              <a:t> values and their costs to calculate </a:t>
            </a:r>
            <a:r>
              <a:rPr lang="en-US" i="1" dirty="0" smtClean="0">
                <a:latin typeface="Times New Roman" pitchFamily="18" charset="0"/>
                <a:cs typeface="Times New Roman" pitchFamily="18" charset="0"/>
              </a:rPr>
              <a:t>x*</a:t>
            </a:r>
            <a:r>
              <a:rPr lang="en-US" dirty="0" smtClean="0"/>
              <a:t> using the above curve (choose three points near the bottom of the curve)</a:t>
            </a:r>
            <a:endParaRPr lang="en-US" dirty="0"/>
          </a:p>
          <a:p>
            <a:pPr lvl="2"/>
            <a:r>
              <a:rPr lang="en-US" dirty="0" smtClean="0"/>
              <a:t>Experiments show that              can usually generate good results</a:t>
            </a:r>
          </a:p>
          <a:p>
            <a:pPr lvl="2"/>
            <a:r>
              <a:rPr lang="en-US" i="1" dirty="0" smtClean="0">
                <a:latin typeface="Times New Roman" pitchFamily="18" charset="0"/>
                <a:cs typeface="Times New Roman" pitchFamily="18" charset="0"/>
              </a:rPr>
              <a:t>N</a:t>
            </a:r>
            <a:r>
              <a:rPr lang="en-US" dirty="0" smtClean="0"/>
              <a:t>&gt;=16 can generally produce high-quality results (PSNR&gt;40dB)</a:t>
            </a:r>
          </a:p>
        </p:txBody>
      </p:sp>
      <p:pic>
        <p:nvPicPr>
          <p:cNvPr id="22530" name="Picture 2"/>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239000" y="3962400"/>
            <a:ext cx="919162" cy="3472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96062" y="3352800"/>
            <a:ext cx="1562100" cy="379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1" name="Straight Arrow Connector 10"/>
          <p:cNvCxnSpPr/>
          <p:nvPr/>
        </p:nvCxnSpPr>
        <p:spPr>
          <a:xfrm>
            <a:off x="7239000" y="3657600"/>
            <a:ext cx="304800" cy="304800"/>
          </a:xfrm>
          <a:prstGeom prst="straightConnector1">
            <a:avLst/>
          </a:prstGeom>
          <a:ln w="25400">
            <a:solidFill>
              <a:schemeClr val="tx1">
                <a:lumMod val="75000"/>
                <a:lumOff val="25000"/>
              </a:schemeClr>
            </a:solidFill>
            <a:tailEnd type="arrow"/>
          </a:ln>
        </p:spPr>
        <p:style>
          <a:lnRef idx="1">
            <a:schemeClr val="accent1"/>
          </a:lnRef>
          <a:fillRef idx="0">
            <a:schemeClr val="accent1"/>
          </a:fillRef>
          <a:effectRef idx="0">
            <a:schemeClr val="accent1"/>
          </a:effectRef>
          <a:fontRef idx="minor">
            <a:schemeClr val="tx1"/>
          </a:fontRef>
        </p:style>
      </p:cxnSp>
      <p:pic>
        <p:nvPicPr>
          <p:cNvPr id="22532"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785450" y="4238482"/>
            <a:ext cx="2386012" cy="443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3" name="Picture 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691187" y="4309639"/>
            <a:ext cx="657225" cy="2783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4" name="Picture 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733800" y="5515275"/>
            <a:ext cx="647700" cy="2931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1434050"/>
      </p:ext>
    </p:extLst>
  </p:cSld>
  <p:clrMapOvr>
    <a:masterClrMapping/>
  </p:clrMapOvr>
  <mc:AlternateContent xmlns:mc="http://schemas.openxmlformats.org/markup-compatibility/2006" xmlns:p14="http://schemas.microsoft.com/office/powerpoint/2010/main">
    <mc:Choice Requires="p14">
      <p:transition spd="slow" p14:dur="1300">
        <p14:pan dir="d"/>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7620000" cy="1143000"/>
          </a:xfrm>
        </p:spPr>
        <p:txBody>
          <a:bodyPr/>
          <a:lstStyle/>
          <a:p>
            <a:r>
              <a:rPr lang="en-US" sz="4400" dirty="0" smtClean="0"/>
              <a:t>Edge-preserving Filtering Applications</a:t>
            </a:r>
            <a:endParaRPr lang="en-US" sz="4400" dirty="0"/>
          </a:p>
        </p:txBody>
      </p:sp>
      <p:sp>
        <p:nvSpPr>
          <p:cNvPr id="3" name="Content Placeholder 2"/>
          <p:cNvSpPr>
            <a:spLocks noGrp="1"/>
          </p:cNvSpPr>
          <p:nvPr>
            <p:ph idx="1"/>
          </p:nvPr>
        </p:nvSpPr>
        <p:spPr/>
        <p:txBody>
          <a:bodyPr/>
          <a:lstStyle/>
          <a:p>
            <a:endParaRPr lang="en-US" dirty="0" smtClean="0"/>
          </a:p>
          <a:p>
            <a:r>
              <a:rPr lang="en-US" dirty="0" smtClean="0"/>
              <a:t>Detail </a:t>
            </a:r>
            <a:r>
              <a:rPr lang="en-US" dirty="0"/>
              <a:t>enhancement </a:t>
            </a:r>
            <a:r>
              <a:rPr lang="en-US" sz="1800" dirty="0" smtClean="0">
                <a:solidFill>
                  <a:schemeClr val="tx2"/>
                </a:solidFill>
              </a:rPr>
              <a:t>[</a:t>
            </a:r>
            <a:r>
              <a:rPr lang="en-US" sz="1800" dirty="0" err="1" smtClean="0">
                <a:solidFill>
                  <a:schemeClr val="tx2"/>
                </a:solidFill>
              </a:rPr>
              <a:t>Farbman</a:t>
            </a:r>
            <a:r>
              <a:rPr lang="en-US" sz="1800" dirty="0" smtClean="0">
                <a:solidFill>
                  <a:schemeClr val="tx2"/>
                </a:solidFill>
              </a:rPr>
              <a:t> </a:t>
            </a:r>
            <a:r>
              <a:rPr lang="en-US" sz="1800" dirty="0">
                <a:solidFill>
                  <a:schemeClr val="tx2"/>
                </a:solidFill>
              </a:rPr>
              <a:t>et al. </a:t>
            </a:r>
            <a:r>
              <a:rPr lang="en-US" sz="1800" dirty="0" smtClean="0">
                <a:solidFill>
                  <a:schemeClr val="tx2"/>
                </a:solidFill>
              </a:rPr>
              <a:t>08]</a:t>
            </a:r>
            <a:endParaRPr lang="en-US" sz="1800" dirty="0">
              <a:solidFill>
                <a:schemeClr val="tx2"/>
              </a:solidFill>
            </a:endParaRPr>
          </a:p>
          <a:p>
            <a:r>
              <a:rPr lang="en-US" dirty="0" smtClean="0"/>
              <a:t>HDR tone mapping </a:t>
            </a:r>
            <a:r>
              <a:rPr lang="en-US" sz="1800" dirty="0">
                <a:solidFill>
                  <a:schemeClr val="tx2"/>
                </a:solidFill>
              </a:rPr>
              <a:t>[Durand and </a:t>
            </a:r>
            <a:r>
              <a:rPr lang="en-US" sz="1800" dirty="0" smtClean="0">
                <a:solidFill>
                  <a:schemeClr val="tx2"/>
                </a:solidFill>
              </a:rPr>
              <a:t>Dorsey 02]</a:t>
            </a:r>
            <a:endParaRPr lang="en-US" sz="1800" dirty="0">
              <a:solidFill>
                <a:schemeClr val="tx2"/>
              </a:solidFill>
            </a:endParaRPr>
          </a:p>
          <a:p>
            <a:r>
              <a:rPr lang="en-US" dirty="0" smtClean="0"/>
              <a:t>Image </a:t>
            </a:r>
            <a:r>
              <a:rPr lang="en-US" dirty="0"/>
              <a:t>abstraction/stylization </a:t>
            </a:r>
            <a:r>
              <a:rPr lang="en-US" sz="1800" dirty="0">
                <a:solidFill>
                  <a:schemeClr val="tx2"/>
                </a:solidFill>
              </a:rPr>
              <a:t>[</a:t>
            </a:r>
            <a:r>
              <a:rPr lang="en-US" sz="1800" dirty="0" err="1">
                <a:solidFill>
                  <a:schemeClr val="tx2"/>
                </a:solidFill>
              </a:rPr>
              <a:t>Winnemoller</a:t>
            </a:r>
            <a:r>
              <a:rPr lang="en-US" sz="1800" dirty="0">
                <a:solidFill>
                  <a:schemeClr val="tx2"/>
                </a:solidFill>
              </a:rPr>
              <a:t> et al. 06</a:t>
            </a:r>
            <a:r>
              <a:rPr lang="en-US" sz="1800" dirty="0" smtClean="0">
                <a:solidFill>
                  <a:schemeClr val="tx2"/>
                </a:solidFill>
              </a:rPr>
              <a:t>] </a:t>
            </a:r>
          </a:p>
          <a:p>
            <a:r>
              <a:rPr lang="en-US" dirty="0" smtClean="0"/>
              <a:t>Joint filtering (</a:t>
            </a:r>
            <a:r>
              <a:rPr lang="en-US" dirty="0" err="1" smtClean="0"/>
              <a:t>upsampling</a:t>
            </a:r>
            <a:r>
              <a:rPr lang="en-US" dirty="0" smtClean="0"/>
              <a:t>, colorization) </a:t>
            </a:r>
            <a:r>
              <a:rPr lang="en-US" sz="1800" dirty="0">
                <a:solidFill>
                  <a:schemeClr val="tx2"/>
                </a:solidFill>
              </a:rPr>
              <a:t>[Kopf et al. 07]</a:t>
            </a:r>
          </a:p>
          <a:p>
            <a:r>
              <a:rPr lang="en-US" dirty="0" smtClean="0"/>
              <a:t>Photo-look transferring </a:t>
            </a:r>
            <a:r>
              <a:rPr lang="en-US" sz="1800" dirty="0">
                <a:solidFill>
                  <a:schemeClr val="tx2"/>
                </a:solidFill>
              </a:rPr>
              <a:t>[</a:t>
            </a:r>
            <a:r>
              <a:rPr lang="en-US" sz="1800" dirty="0" err="1">
                <a:solidFill>
                  <a:schemeClr val="tx2"/>
                </a:solidFill>
              </a:rPr>
              <a:t>Bae</a:t>
            </a:r>
            <a:r>
              <a:rPr lang="en-US" sz="1800" dirty="0">
                <a:solidFill>
                  <a:schemeClr val="tx2"/>
                </a:solidFill>
              </a:rPr>
              <a:t> et al. 06]</a:t>
            </a:r>
          </a:p>
          <a:p>
            <a:r>
              <a:rPr lang="en-US" dirty="0" smtClean="0"/>
              <a:t>Video enhancement </a:t>
            </a:r>
            <a:r>
              <a:rPr lang="en-US" sz="1800" dirty="0">
                <a:solidFill>
                  <a:schemeClr val="tx2"/>
                </a:solidFill>
              </a:rPr>
              <a:t>[Bennett and McMillan 05]</a:t>
            </a:r>
          </a:p>
          <a:p>
            <a:r>
              <a:rPr lang="en-US" dirty="0"/>
              <a:t>Haze </a:t>
            </a:r>
            <a:r>
              <a:rPr lang="en-US" dirty="0" smtClean="0"/>
              <a:t>removal (</a:t>
            </a:r>
            <a:r>
              <a:rPr lang="en-US" dirty="0" err="1" smtClean="0"/>
              <a:t>Dehazing</a:t>
            </a:r>
            <a:r>
              <a:rPr lang="en-US" dirty="0" smtClean="0"/>
              <a:t>) </a:t>
            </a:r>
            <a:r>
              <a:rPr lang="en-US" sz="1800" dirty="0">
                <a:solidFill>
                  <a:schemeClr val="tx2"/>
                </a:solidFill>
              </a:rPr>
              <a:t>[Tarel and </a:t>
            </a:r>
            <a:r>
              <a:rPr lang="en-US" sz="1800" dirty="0" err="1">
                <a:solidFill>
                  <a:schemeClr val="tx2"/>
                </a:solidFill>
              </a:rPr>
              <a:t>Hautiere</a:t>
            </a:r>
            <a:r>
              <a:rPr lang="en-US" sz="1800" dirty="0">
                <a:solidFill>
                  <a:schemeClr val="tx2"/>
                </a:solidFill>
              </a:rPr>
              <a:t> 09</a:t>
            </a:r>
            <a:r>
              <a:rPr lang="en-US" sz="1800" dirty="0" smtClean="0">
                <a:solidFill>
                  <a:schemeClr val="tx2"/>
                </a:solidFill>
              </a:rPr>
              <a:t>]</a:t>
            </a:r>
          </a:p>
          <a:p>
            <a:r>
              <a:rPr lang="en-US" dirty="0"/>
              <a:t>Shadow Removal </a:t>
            </a:r>
            <a:r>
              <a:rPr lang="en-US" sz="1800" dirty="0" smtClean="0">
                <a:solidFill>
                  <a:schemeClr val="tx2"/>
                </a:solidFill>
              </a:rPr>
              <a:t>[Yang et al. 12]</a:t>
            </a:r>
            <a:endParaRPr lang="en-US" sz="1800" dirty="0">
              <a:solidFill>
                <a:schemeClr val="tx2"/>
              </a:solidFill>
            </a:endParaRPr>
          </a:p>
          <a:p>
            <a:endParaRPr lang="en-US" sz="1800" dirty="0">
              <a:solidFill>
                <a:schemeClr val="tx2"/>
              </a:solidFill>
            </a:endParaRPr>
          </a:p>
        </p:txBody>
      </p:sp>
    </p:spTree>
    <p:extLst>
      <p:ext uri="{BB962C8B-B14F-4D97-AF65-F5344CB8AC3E}">
        <p14:creationId xmlns:p14="http://schemas.microsoft.com/office/powerpoint/2010/main" val="50518666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Bilateral Filtering</a:t>
            </a:r>
            <a:endParaRPr lang="en-US" dirty="0"/>
          </a:p>
        </p:txBody>
      </p:sp>
      <p:sp>
        <p:nvSpPr>
          <p:cNvPr id="7" name="TextBox 6"/>
          <p:cNvSpPr txBox="1"/>
          <p:nvPr/>
        </p:nvSpPr>
        <p:spPr>
          <a:xfrm>
            <a:off x="4114800" y="1044714"/>
            <a:ext cx="685800" cy="707886"/>
          </a:xfrm>
          <a:prstGeom prst="rect">
            <a:avLst/>
          </a:prstGeom>
          <a:noFill/>
        </p:spPr>
        <p:txBody>
          <a:bodyPr wrap="square" rtlCol="0">
            <a:spAutoFit/>
          </a:bodyPr>
          <a:lstStyle/>
          <a:p>
            <a:r>
              <a:rPr lang="el-GR" sz="4000" i="1" dirty="0" smtClean="0">
                <a:latin typeface="Times New Roman" pitchFamily="18" charset="0"/>
                <a:cs typeface="Times New Roman" pitchFamily="18" charset="0"/>
              </a:rPr>
              <a:t>σ</a:t>
            </a:r>
            <a:r>
              <a:rPr lang="en-US" sz="4000" baseline="-25000" dirty="0" smtClean="0">
                <a:latin typeface="Times New Roman" pitchFamily="18" charset="0"/>
                <a:cs typeface="Times New Roman" pitchFamily="18" charset="0"/>
              </a:rPr>
              <a:t>r</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sp>
        <p:nvSpPr>
          <p:cNvPr id="55" name="TextBox 54"/>
          <p:cNvSpPr txBox="1"/>
          <p:nvPr/>
        </p:nvSpPr>
        <p:spPr>
          <a:xfrm>
            <a:off x="152400" y="3864114"/>
            <a:ext cx="685800" cy="707886"/>
          </a:xfrm>
          <a:prstGeom prst="rect">
            <a:avLst/>
          </a:prstGeom>
          <a:noFill/>
        </p:spPr>
        <p:txBody>
          <a:bodyPr wrap="square" rtlCol="0">
            <a:spAutoFit/>
          </a:bodyPr>
          <a:lstStyle/>
          <a:p>
            <a:r>
              <a:rPr lang="el-GR" sz="4000" i="1" dirty="0" smtClean="0">
                <a:latin typeface="Times New Roman" pitchFamily="18" charset="0"/>
                <a:cs typeface="Times New Roman" pitchFamily="18" charset="0"/>
              </a:rPr>
              <a:t>σ</a:t>
            </a:r>
            <a:r>
              <a:rPr lang="en-US" sz="4000" baseline="-25000" dirty="0" smtClean="0">
                <a:latin typeface="Times New Roman" pitchFamily="18" charset="0"/>
                <a:cs typeface="Times New Roman" pitchFamily="18" charset="0"/>
              </a:rPr>
              <a:t>s</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sp>
        <p:nvSpPr>
          <p:cNvPr id="9" name="TextBox 8"/>
          <p:cNvSpPr txBox="1"/>
          <p:nvPr/>
        </p:nvSpPr>
        <p:spPr>
          <a:xfrm>
            <a:off x="1828800" y="1737202"/>
            <a:ext cx="685800" cy="369332"/>
          </a:xfrm>
          <a:prstGeom prst="rect">
            <a:avLst/>
          </a:prstGeom>
          <a:noFill/>
        </p:spPr>
        <p:txBody>
          <a:bodyPr wrap="square" rtlCol="0">
            <a:spAutoFit/>
          </a:bodyPr>
          <a:lstStyle/>
          <a:p>
            <a:r>
              <a:rPr lang="en-US" dirty="0" smtClean="0"/>
              <a:t>0.1</a:t>
            </a:r>
            <a:endParaRPr lang="en-US" dirty="0"/>
          </a:p>
        </p:txBody>
      </p:sp>
      <p:sp>
        <p:nvSpPr>
          <p:cNvPr id="57" name="TextBox 56"/>
          <p:cNvSpPr txBox="1"/>
          <p:nvPr/>
        </p:nvSpPr>
        <p:spPr>
          <a:xfrm>
            <a:off x="4114800" y="1737202"/>
            <a:ext cx="685800" cy="369332"/>
          </a:xfrm>
          <a:prstGeom prst="rect">
            <a:avLst/>
          </a:prstGeom>
          <a:noFill/>
        </p:spPr>
        <p:txBody>
          <a:bodyPr wrap="square" rtlCol="0">
            <a:spAutoFit/>
          </a:bodyPr>
          <a:lstStyle/>
          <a:p>
            <a:r>
              <a:rPr lang="en-US" dirty="0" smtClean="0"/>
              <a:t>0.2</a:t>
            </a:r>
            <a:endParaRPr lang="en-US" dirty="0"/>
          </a:p>
        </p:txBody>
      </p:sp>
      <p:sp>
        <p:nvSpPr>
          <p:cNvPr id="58" name="TextBox 57"/>
          <p:cNvSpPr txBox="1"/>
          <p:nvPr/>
        </p:nvSpPr>
        <p:spPr>
          <a:xfrm>
            <a:off x="6400800" y="1737202"/>
            <a:ext cx="685800" cy="369332"/>
          </a:xfrm>
          <a:prstGeom prst="rect">
            <a:avLst/>
          </a:prstGeom>
          <a:noFill/>
        </p:spPr>
        <p:txBody>
          <a:bodyPr wrap="square" rtlCol="0">
            <a:spAutoFit/>
          </a:bodyPr>
          <a:lstStyle/>
          <a:p>
            <a:r>
              <a:rPr lang="en-US" dirty="0" smtClean="0"/>
              <a:t>0.4</a:t>
            </a:r>
            <a:endParaRPr lang="en-US" dirty="0"/>
          </a:p>
        </p:txBody>
      </p:sp>
      <p:sp>
        <p:nvSpPr>
          <p:cNvPr id="59" name="TextBox 58"/>
          <p:cNvSpPr txBox="1"/>
          <p:nvPr/>
        </p:nvSpPr>
        <p:spPr>
          <a:xfrm>
            <a:off x="615567" y="2534146"/>
            <a:ext cx="685800" cy="369332"/>
          </a:xfrm>
          <a:prstGeom prst="rect">
            <a:avLst/>
          </a:prstGeom>
          <a:noFill/>
        </p:spPr>
        <p:txBody>
          <a:bodyPr wrap="square" rtlCol="0">
            <a:spAutoFit/>
          </a:bodyPr>
          <a:lstStyle/>
          <a:p>
            <a:r>
              <a:rPr lang="en-US" dirty="0" smtClean="0"/>
              <a:t>0.01</a:t>
            </a:r>
            <a:endParaRPr lang="en-US" dirty="0"/>
          </a:p>
        </p:txBody>
      </p:sp>
      <p:sp>
        <p:nvSpPr>
          <p:cNvPr id="60" name="TextBox 59"/>
          <p:cNvSpPr txBox="1"/>
          <p:nvPr/>
        </p:nvSpPr>
        <p:spPr>
          <a:xfrm>
            <a:off x="626584" y="4131651"/>
            <a:ext cx="685800" cy="369332"/>
          </a:xfrm>
          <a:prstGeom prst="rect">
            <a:avLst/>
          </a:prstGeom>
          <a:noFill/>
        </p:spPr>
        <p:txBody>
          <a:bodyPr wrap="square" rtlCol="0">
            <a:spAutoFit/>
          </a:bodyPr>
          <a:lstStyle/>
          <a:p>
            <a:r>
              <a:rPr lang="en-US" dirty="0" smtClean="0"/>
              <a:t>0.05</a:t>
            </a:r>
            <a:endParaRPr lang="en-US" dirty="0"/>
          </a:p>
        </p:txBody>
      </p:sp>
      <p:sp>
        <p:nvSpPr>
          <p:cNvPr id="61" name="TextBox 60"/>
          <p:cNvSpPr txBox="1"/>
          <p:nvPr/>
        </p:nvSpPr>
        <p:spPr>
          <a:xfrm>
            <a:off x="762000" y="5791200"/>
            <a:ext cx="685800" cy="369332"/>
          </a:xfrm>
          <a:prstGeom prst="rect">
            <a:avLst/>
          </a:prstGeom>
          <a:noFill/>
        </p:spPr>
        <p:txBody>
          <a:bodyPr wrap="square" rtlCol="0">
            <a:spAutoFit/>
          </a:bodyPr>
          <a:lstStyle/>
          <a:p>
            <a:r>
              <a:rPr lang="en-US" dirty="0" smtClean="0"/>
              <a:t>0.1</a:t>
            </a:r>
            <a:endParaRPr lang="en-US" dirty="0"/>
          </a:p>
        </p:txBody>
      </p:sp>
      <p:pic>
        <p:nvPicPr>
          <p:cNvPr id="1027" name="Picture 3" descr="D:\Work\MatlabCode\test\nine2.png"/>
          <p:cNvPicPr>
            <a:picLocks noChangeAspect="1" noChangeArrowheads="1"/>
          </p:cNvPicPr>
          <p:nvPr/>
        </p:nvPicPr>
        <p:blipFill rotWithShape="1">
          <a:blip r:embed="rId3">
            <a:extLst>
              <a:ext uri="{28A0092B-C50C-407E-A947-70E740481C1C}">
                <a14:useLocalDpi xmlns:a14="http://schemas.microsoft.com/office/drawing/2010/main" val="0"/>
              </a:ext>
            </a:extLst>
          </a:blip>
          <a:srcRect l="12879" t="6934" r="9406" b="10516"/>
          <a:stretch/>
        </p:blipFill>
        <p:spPr bwMode="auto">
          <a:xfrm>
            <a:off x="1191515" y="2049095"/>
            <a:ext cx="6532370" cy="4497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608257"/>
      </p:ext>
    </p:extLst>
  </p:cSld>
  <p:clrMapOvr>
    <a:masterClrMapping/>
  </p:clrMapOvr>
  <p:transition spd="slow">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9" name="Picture 3" descr="D:\Work\TIP2012\webpage\images\noisegra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25986" y="1981200"/>
            <a:ext cx="3829050" cy="2876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67000" y="5105400"/>
            <a:ext cx="3124200" cy="369332"/>
          </a:xfrm>
          <a:prstGeom prst="rect">
            <a:avLst/>
          </a:prstGeom>
          <a:noFill/>
        </p:spPr>
        <p:txBody>
          <a:bodyPr wrap="square" rtlCol="0">
            <a:spAutoFit/>
          </a:bodyPr>
          <a:lstStyle/>
          <a:p>
            <a:pPr algn="ctr"/>
            <a:r>
              <a:rPr lang="en-US" dirty="0" smtClean="0"/>
              <a:t>Input image</a:t>
            </a:r>
            <a:endParaRPr lang="en-US" dirty="0"/>
          </a:p>
        </p:txBody>
      </p:sp>
    </p:spTree>
    <p:extLst>
      <p:ext uri="{BB962C8B-B14F-4D97-AF65-F5344CB8AC3E}">
        <p14:creationId xmlns:p14="http://schemas.microsoft.com/office/powerpoint/2010/main" val="8247835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2325986" y="1981200"/>
            <a:ext cx="3829049" cy="3493532"/>
            <a:chOff x="2325986" y="1981200"/>
            <a:chExt cx="3829049" cy="3493532"/>
          </a:xfrm>
        </p:grpSpPr>
        <p:pic>
          <p:nvPicPr>
            <p:cNvPr id="14339" name="Picture 3"/>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325986" y="1981200"/>
              <a:ext cx="3829049" cy="28765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2667000" y="5105400"/>
              <a:ext cx="3124200" cy="369332"/>
            </a:xfrm>
            <a:prstGeom prst="rect">
              <a:avLst/>
            </a:prstGeom>
            <a:noFill/>
          </p:spPr>
          <p:txBody>
            <a:bodyPr wrap="square" rtlCol="0">
              <a:spAutoFit/>
            </a:bodyPr>
            <a:lstStyle/>
            <a:p>
              <a:pPr algn="ctr"/>
              <a:r>
                <a:rPr lang="en-US" dirty="0" smtClean="0"/>
                <a:t>Input image (color visualized)</a:t>
              </a:r>
              <a:endParaRPr lang="en-US" dirty="0"/>
            </a:p>
          </p:txBody>
        </p:sp>
      </p:grpSp>
    </p:spTree>
    <p:extLst>
      <p:ext uri="{BB962C8B-B14F-4D97-AF65-F5344CB8AC3E}">
        <p14:creationId xmlns:p14="http://schemas.microsoft.com/office/powerpoint/2010/main" val="3523673727"/>
      </p:ext>
    </p:extLst>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43638" y="44659"/>
            <a:ext cx="685800" cy="707886"/>
          </a:xfrm>
          <a:prstGeom prst="rect">
            <a:avLst/>
          </a:prstGeom>
          <a:noFill/>
        </p:spPr>
        <p:txBody>
          <a:bodyPr wrap="square" rtlCol="0">
            <a:spAutoFit/>
          </a:bodyPr>
          <a:lstStyle/>
          <a:p>
            <a:r>
              <a:rPr lang="el-GR" sz="4000" i="1" dirty="0" smtClean="0">
                <a:latin typeface="Times New Roman" pitchFamily="18" charset="0"/>
                <a:cs typeface="Times New Roman" pitchFamily="18" charset="0"/>
              </a:rPr>
              <a:t>σ</a:t>
            </a:r>
            <a:r>
              <a:rPr lang="en-US" sz="4000" baseline="-25000" dirty="0" smtClean="0">
                <a:latin typeface="Times New Roman" pitchFamily="18" charset="0"/>
                <a:cs typeface="Times New Roman" pitchFamily="18" charset="0"/>
              </a:rPr>
              <a:t>r</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sp>
        <p:nvSpPr>
          <p:cNvPr id="55" name="TextBox 54"/>
          <p:cNvSpPr txBox="1"/>
          <p:nvPr/>
        </p:nvSpPr>
        <p:spPr>
          <a:xfrm>
            <a:off x="228600" y="653740"/>
            <a:ext cx="685800" cy="707886"/>
          </a:xfrm>
          <a:prstGeom prst="rect">
            <a:avLst/>
          </a:prstGeom>
          <a:noFill/>
        </p:spPr>
        <p:txBody>
          <a:bodyPr wrap="square" rtlCol="0">
            <a:spAutoFit/>
          </a:bodyPr>
          <a:lstStyle/>
          <a:p>
            <a:r>
              <a:rPr lang="el-GR" sz="4000" i="1" dirty="0" smtClean="0">
                <a:latin typeface="Times New Roman" pitchFamily="18" charset="0"/>
                <a:cs typeface="Times New Roman" pitchFamily="18" charset="0"/>
              </a:rPr>
              <a:t>σ</a:t>
            </a:r>
            <a:r>
              <a:rPr lang="en-US" sz="4000" baseline="-25000" dirty="0" smtClean="0">
                <a:latin typeface="Times New Roman" pitchFamily="18" charset="0"/>
                <a:cs typeface="Times New Roman" pitchFamily="18" charset="0"/>
              </a:rPr>
              <a:t>s</a:t>
            </a:r>
            <a:r>
              <a:rPr lang="en-US" sz="4000" dirty="0" smtClean="0">
                <a:latin typeface="Times New Roman" pitchFamily="18" charset="0"/>
                <a:cs typeface="Times New Roman" pitchFamily="18" charset="0"/>
              </a:rPr>
              <a:t> </a:t>
            </a:r>
            <a:endParaRPr lang="en-US" sz="4000" dirty="0">
              <a:latin typeface="Times New Roman" pitchFamily="18" charset="0"/>
              <a:cs typeface="Times New Roman" pitchFamily="18" charset="0"/>
            </a:endParaRPr>
          </a:p>
        </p:txBody>
      </p:sp>
      <p:sp>
        <p:nvSpPr>
          <p:cNvPr id="9" name="TextBox 8"/>
          <p:cNvSpPr txBox="1"/>
          <p:nvPr/>
        </p:nvSpPr>
        <p:spPr>
          <a:xfrm>
            <a:off x="1828800" y="294382"/>
            <a:ext cx="685800" cy="369332"/>
          </a:xfrm>
          <a:prstGeom prst="rect">
            <a:avLst/>
          </a:prstGeom>
          <a:noFill/>
        </p:spPr>
        <p:txBody>
          <a:bodyPr wrap="square" rtlCol="0">
            <a:spAutoFit/>
          </a:bodyPr>
          <a:lstStyle/>
          <a:p>
            <a:r>
              <a:rPr lang="en-US" dirty="0" smtClean="0"/>
              <a:t>0.1</a:t>
            </a:r>
            <a:endParaRPr lang="en-US" dirty="0"/>
          </a:p>
        </p:txBody>
      </p:sp>
      <p:sp>
        <p:nvSpPr>
          <p:cNvPr id="57" name="TextBox 56"/>
          <p:cNvSpPr txBox="1"/>
          <p:nvPr/>
        </p:nvSpPr>
        <p:spPr>
          <a:xfrm>
            <a:off x="4343400" y="294382"/>
            <a:ext cx="685800" cy="369332"/>
          </a:xfrm>
          <a:prstGeom prst="rect">
            <a:avLst/>
          </a:prstGeom>
          <a:noFill/>
        </p:spPr>
        <p:txBody>
          <a:bodyPr wrap="square" rtlCol="0">
            <a:spAutoFit/>
          </a:bodyPr>
          <a:lstStyle/>
          <a:p>
            <a:r>
              <a:rPr lang="en-US" dirty="0" smtClean="0"/>
              <a:t>0.2</a:t>
            </a:r>
            <a:endParaRPr lang="en-US" dirty="0"/>
          </a:p>
        </p:txBody>
      </p:sp>
      <p:sp>
        <p:nvSpPr>
          <p:cNvPr id="58" name="TextBox 57"/>
          <p:cNvSpPr txBox="1"/>
          <p:nvPr/>
        </p:nvSpPr>
        <p:spPr>
          <a:xfrm>
            <a:off x="6781800" y="294382"/>
            <a:ext cx="685800" cy="369332"/>
          </a:xfrm>
          <a:prstGeom prst="rect">
            <a:avLst/>
          </a:prstGeom>
          <a:noFill/>
        </p:spPr>
        <p:txBody>
          <a:bodyPr wrap="square" rtlCol="0">
            <a:spAutoFit/>
          </a:bodyPr>
          <a:lstStyle/>
          <a:p>
            <a:r>
              <a:rPr lang="en-US" dirty="0" smtClean="0"/>
              <a:t>0.4</a:t>
            </a:r>
            <a:endParaRPr lang="en-US" dirty="0"/>
          </a:p>
        </p:txBody>
      </p:sp>
      <p:sp>
        <p:nvSpPr>
          <p:cNvPr id="59" name="TextBox 58"/>
          <p:cNvSpPr txBox="1"/>
          <p:nvPr/>
        </p:nvSpPr>
        <p:spPr>
          <a:xfrm>
            <a:off x="152400" y="1919363"/>
            <a:ext cx="685800" cy="369332"/>
          </a:xfrm>
          <a:prstGeom prst="rect">
            <a:avLst/>
          </a:prstGeom>
          <a:noFill/>
        </p:spPr>
        <p:txBody>
          <a:bodyPr wrap="square" rtlCol="0">
            <a:spAutoFit/>
          </a:bodyPr>
          <a:lstStyle/>
          <a:p>
            <a:r>
              <a:rPr lang="en-US" dirty="0" smtClean="0"/>
              <a:t>0.01</a:t>
            </a:r>
            <a:endParaRPr lang="en-US" dirty="0"/>
          </a:p>
        </p:txBody>
      </p:sp>
      <p:sp>
        <p:nvSpPr>
          <p:cNvPr id="60" name="TextBox 59"/>
          <p:cNvSpPr txBox="1"/>
          <p:nvPr/>
        </p:nvSpPr>
        <p:spPr>
          <a:xfrm>
            <a:off x="155154" y="3531231"/>
            <a:ext cx="685800" cy="369332"/>
          </a:xfrm>
          <a:prstGeom prst="rect">
            <a:avLst/>
          </a:prstGeom>
          <a:noFill/>
        </p:spPr>
        <p:txBody>
          <a:bodyPr wrap="square" rtlCol="0">
            <a:spAutoFit/>
          </a:bodyPr>
          <a:lstStyle/>
          <a:p>
            <a:r>
              <a:rPr lang="en-US" dirty="0" smtClean="0"/>
              <a:t>0.05</a:t>
            </a:r>
            <a:endParaRPr lang="en-US" dirty="0"/>
          </a:p>
        </p:txBody>
      </p:sp>
      <p:sp>
        <p:nvSpPr>
          <p:cNvPr id="61" name="TextBox 60"/>
          <p:cNvSpPr txBox="1"/>
          <p:nvPr/>
        </p:nvSpPr>
        <p:spPr>
          <a:xfrm>
            <a:off x="228600" y="5162054"/>
            <a:ext cx="685800" cy="369332"/>
          </a:xfrm>
          <a:prstGeom prst="rect">
            <a:avLst/>
          </a:prstGeom>
          <a:noFill/>
        </p:spPr>
        <p:txBody>
          <a:bodyPr wrap="square" rtlCol="0">
            <a:spAutoFit/>
          </a:bodyPr>
          <a:lstStyle/>
          <a:p>
            <a:r>
              <a:rPr lang="en-US" dirty="0" smtClean="0"/>
              <a:t>0.1</a:t>
            </a:r>
            <a:endParaRPr lang="en-US" dirty="0"/>
          </a:p>
        </p:txBody>
      </p:sp>
      <p:pic>
        <p:nvPicPr>
          <p:cNvPr id="13" name="Picture 2" descr="D:\Work\MatlabCode\test\noisesynn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13033" t="6625" r="65672" b="69880"/>
          <a:stretch/>
        </p:blipFill>
        <p:spPr bwMode="auto">
          <a:xfrm>
            <a:off x="756032" y="729727"/>
            <a:ext cx="2538470" cy="19330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D:\Work\MatlabCode\test\noisesynn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41183" t="6625" r="37945" b="69857"/>
          <a:stretch/>
        </p:blipFill>
        <p:spPr bwMode="auto">
          <a:xfrm>
            <a:off x="3256400" y="739826"/>
            <a:ext cx="2487977" cy="193483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D:\Work\MatlabCode\test\noisesynn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69203" t="6625" r="9378" b="69835"/>
          <a:stretch/>
        </p:blipFill>
        <p:spPr bwMode="auto">
          <a:xfrm>
            <a:off x="5752639" y="722249"/>
            <a:ext cx="2553161" cy="193667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D:\Work\MatlabCode\test\noisesynn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13033" t="36347" r="65717" b="40429"/>
          <a:stretch/>
        </p:blipFill>
        <p:spPr bwMode="auto">
          <a:xfrm>
            <a:off x="743638" y="2658923"/>
            <a:ext cx="2532961" cy="191073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D:\Work\MatlabCode\test\noisesynn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41322" t="36905" r="37790" b="40197"/>
          <a:stretch/>
        </p:blipFill>
        <p:spPr bwMode="auto">
          <a:xfrm>
            <a:off x="3248137" y="2706776"/>
            <a:ext cx="2489812" cy="188388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D:\Work\MatlabCode\test\noisesynn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69341" t="36258" r="9378" b="39639"/>
          <a:stretch/>
        </p:blipFill>
        <p:spPr bwMode="auto">
          <a:xfrm>
            <a:off x="5760902" y="2622773"/>
            <a:ext cx="2536635" cy="1983036"/>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D:\Work\MatlabCode\test\noisesynn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13033" t="66543" r="65856" b="9711"/>
          <a:stretch/>
        </p:blipFill>
        <p:spPr bwMode="auto">
          <a:xfrm>
            <a:off x="751901" y="4621628"/>
            <a:ext cx="2516436" cy="195365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D:\Work\MatlabCode\test\noisesynn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41599" t="66700" r="37929" b="9711"/>
          <a:stretch/>
        </p:blipFill>
        <p:spPr bwMode="auto">
          <a:xfrm>
            <a:off x="3312863" y="4621628"/>
            <a:ext cx="2440236" cy="194080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D:\Work\MatlabCode\test\noisesynnine.png"/>
          <p:cNvPicPr>
            <a:picLocks noChangeAspect="1" noChangeArrowheads="1"/>
          </p:cNvPicPr>
          <p:nvPr/>
        </p:nvPicPr>
        <p:blipFill rotWithShape="1">
          <a:blip r:embed="rId3">
            <a:extLst>
              <a:ext uri="{28A0092B-C50C-407E-A947-70E740481C1C}">
                <a14:useLocalDpi xmlns:a14="http://schemas.microsoft.com/office/drawing/2010/main" val="0"/>
              </a:ext>
            </a:extLst>
          </a:blip>
          <a:srcRect l="69018" t="66989" r="9378" b="9711"/>
          <a:stretch/>
        </p:blipFill>
        <p:spPr bwMode="auto">
          <a:xfrm>
            <a:off x="5746212" y="4645498"/>
            <a:ext cx="2575194" cy="191693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295400" y="479048"/>
            <a:ext cx="381000" cy="0"/>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457200" y="1361626"/>
            <a:ext cx="0" cy="345618"/>
          </a:xfrm>
          <a:prstGeom prst="straightConnector1">
            <a:avLst/>
          </a:prstGeom>
          <a:ln w="25400">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923260"/>
      </p:ext>
    </p:extLst>
  </p:cSld>
  <p:clrMapOvr>
    <a:masterClrMapping/>
  </p:clrMapOvr>
  <p:transition spd="slow">
    <p:wipe dir="r"/>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djacency">
  <a:themeElements>
    <a:clrScheme name="Adjacency">
      <a:dk1>
        <a:srgbClr val="2F2B20"/>
      </a:dk1>
      <a:lt1>
        <a:srgbClr val="FFFFFF"/>
      </a:lt1>
      <a:dk2>
        <a:srgbClr val="675E47"/>
      </a:dk2>
      <a:lt2>
        <a:srgbClr val="DFDCB7"/>
      </a:lt2>
      <a:accent1>
        <a:srgbClr val="A9A57C"/>
      </a:accent1>
      <a:accent2>
        <a:srgbClr val="9CBEBD"/>
      </a:accent2>
      <a:accent3>
        <a:srgbClr val="D2CB6C"/>
      </a:accent3>
      <a:accent4>
        <a:srgbClr val="95A39D"/>
      </a:accent4>
      <a:accent5>
        <a:srgbClr val="C89F5D"/>
      </a:accent5>
      <a:accent6>
        <a:srgbClr val="B1A089"/>
      </a:accent6>
      <a:hlink>
        <a:srgbClr val="D25814"/>
      </a:hlink>
      <a:folHlink>
        <a:srgbClr val="849A0A"/>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Adjacency">
      <a:fillStyleLst>
        <a:solidFill>
          <a:schemeClr val="phClr"/>
        </a:solidFill>
        <a:solidFill>
          <a:schemeClr val="phClr">
            <a:tint val="55000"/>
          </a:schemeClr>
        </a:solidFill>
        <a:solidFill>
          <a:schemeClr val="phClr"/>
        </a:solidFill>
      </a:fillStyleLst>
      <a:lnStyleLst>
        <a:ln w="12700"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outerShdw blurRad="50800" dist="25400" algn="bl" rotWithShape="0">
              <a:srgbClr val="000000">
                <a:alpha val="60000"/>
              </a:srgbClr>
            </a:outerShdw>
          </a:effectLst>
        </a:effectStyle>
        <a:effectStyle>
          <a:effectLst/>
          <a:scene3d>
            <a:camera prst="orthographicFront">
              <a:rot lat="0" lon="0" rev="0"/>
            </a:camera>
            <a:lightRig rig="brightRoom" dir="tl">
              <a:rot lat="0" lon="0" rev="1800000"/>
            </a:lightRig>
          </a:scene3d>
          <a:sp3d contourW="10160" prstMaterial="dkEdge">
            <a:bevelT w="38100" h="50800" prst="angle"/>
            <a:contourClr>
              <a:schemeClr val="phClr">
                <a:shade val="40000"/>
                <a:satMod val="150000"/>
              </a:schemeClr>
            </a:contourClr>
          </a:sp3d>
        </a:effectStyle>
      </a:effectStyleLst>
      <a:bgFillStyleLst>
        <a:solidFill>
          <a:schemeClr val="phClr"/>
        </a:solidFill>
        <a:gradFill rotWithShape="1">
          <a:gsLst>
            <a:gs pos="0">
              <a:schemeClr val="phClr">
                <a:tint val="90000"/>
              </a:schemeClr>
            </a:gs>
            <a:gs pos="75000">
              <a:schemeClr val="phClr">
                <a:shade val="100000"/>
                <a:satMod val="115000"/>
              </a:schemeClr>
            </a:gs>
            <a:gs pos="100000">
              <a:schemeClr val="phClr">
                <a:shade val="70000"/>
                <a:satMod val="130000"/>
              </a:schemeClr>
            </a:gs>
          </a:gsLst>
          <a:path path="circle">
            <a:fillToRect l="20000" t="50000" r="100000" b="50000"/>
          </a:path>
        </a:gradFill>
        <a:blipFill rotWithShape="1">
          <a:blip xmlns:r="http://schemas.openxmlformats.org/officeDocument/2006/relationships" r:embed="rId1">
            <a:duotone>
              <a:schemeClr val="phClr">
                <a:tint val="97000"/>
              </a:schemeClr>
              <a:schemeClr val="phClr">
                <a:shade val="96000"/>
              </a:schemeClr>
            </a:duotone>
          </a:blip>
          <a:tile tx="0" ty="0" sx="32000" sy="32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Adjacency</Template>
  <TotalTime>7106</TotalTime>
  <Words>3204</Words>
  <Application>Microsoft Office PowerPoint</Application>
  <PresentationFormat>On-screen Show (4:3)</PresentationFormat>
  <Paragraphs>358</Paragraphs>
  <Slides>44</Slides>
  <Notes>44</Notes>
  <HiddenSlides>0</HiddenSlides>
  <MMClips>0</MMClips>
  <ScaleCrop>false</ScaleCrop>
  <HeadingPairs>
    <vt:vector size="4" baseType="variant">
      <vt:variant>
        <vt:lpstr>Theme</vt:lpstr>
      </vt:variant>
      <vt:variant>
        <vt:i4>1</vt:i4>
      </vt:variant>
      <vt:variant>
        <vt:lpstr>Slide Titles</vt:lpstr>
      </vt:variant>
      <vt:variant>
        <vt:i4>44</vt:i4>
      </vt:variant>
    </vt:vector>
  </HeadingPairs>
  <TitlesOfParts>
    <vt:vector size="45" baseType="lpstr">
      <vt:lpstr>Adjacency</vt:lpstr>
      <vt:lpstr>An  Edge-preserving  Filtering  Framework  for  Visibility  Restoration</vt:lpstr>
      <vt:lpstr>Contents</vt:lpstr>
      <vt:lpstr>From Gaussian to Bilateral</vt:lpstr>
      <vt:lpstr>From Gaussian to Bilateral</vt:lpstr>
      <vt:lpstr>Edge-preserving Filtering Applications</vt:lpstr>
      <vt:lpstr>Bilateral Filtering</vt:lpstr>
      <vt:lpstr>PowerPoint Presentation</vt:lpstr>
      <vt:lpstr>PowerPoint Presentation</vt:lpstr>
      <vt:lpstr>PowerPoint Presentation</vt:lpstr>
      <vt:lpstr>Bilateral Filtering</vt:lpstr>
      <vt:lpstr>PowerPoint Presentation</vt:lpstr>
      <vt:lpstr>Our Filtering Framework </vt:lpstr>
      <vt:lpstr>Idea</vt:lpstr>
      <vt:lpstr>First example</vt:lpstr>
      <vt:lpstr>PowerPoint Presentation</vt:lpstr>
      <vt:lpstr>PowerPoint Presentation</vt:lpstr>
      <vt:lpstr>PowerPoint Presentation</vt:lpstr>
      <vt:lpstr>PowerPoint Presentation</vt:lpstr>
      <vt:lpstr>PowerPoint Presentation</vt:lpstr>
      <vt:lpstr>Our Framework</vt:lpstr>
      <vt:lpstr>Specific Form (power  cost  function)</vt:lpstr>
      <vt:lpstr>Examples  </vt:lpstr>
      <vt:lpstr>Examples  </vt:lpstr>
      <vt:lpstr>Examples  </vt:lpstr>
      <vt:lpstr>Examples  </vt:lpstr>
      <vt:lpstr>Examples  </vt:lpstr>
      <vt:lpstr>Edge-preserving Filtering Applications</vt:lpstr>
      <vt:lpstr>Haze Removal (Dehazing)</vt:lpstr>
      <vt:lpstr>Haze Removal (Dehazing)</vt:lpstr>
      <vt:lpstr>Filtering-based Method [Tarel and Hautiere 09]</vt:lpstr>
      <vt:lpstr>Filtering-based Method [Tarel and Hautiere 09]</vt:lpstr>
      <vt:lpstr>Filtering-based Method [Tarel and Hautiere 09]</vt:lpstr>
      <vt:lpstr>Filtering-based Method [Tarel and Hautiere 09]</vt:lpstr>
      <vt:lpstr>Filtering-based Method [Tarel and Hautiere 09]</vt:lpstr>
      <vt:lpstr>Filtering-based Method [Tarel and Hautiere 09]</vt:lpstr>
      <vt:lpstr>Filtering-based Method [Tarel and Hautiere 09]</vt:lpstr>
      <vt:lpstr>Edge-preserving Filtering </vt:lpstr>
      <vt:lpstr>Edge-preserving Filtering </vt:lpstr>
      <vt:lpstr>Replace the filtering step</vt:lpstr>
      <vt:lpstr>Replace the filtering step</vt:lpstr>
      <vt:lpstr>Result</vt:lpstr>
      <vt:lpstr>Thank you!</vt:lpstr>
      <vt:lpstr>Implementation</vt:lpstr>
      <vt:lpstr>Fast Algorithm</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BAO Linchao</dc:creator>
  <cp:lastModifiedBy>BAO Linchao</cp:lastModifiedBy>
  <cp:revision>879</cp:revision>
  <dcterms:created xsi:type="dcterms:W3CDTF">2006-08-16T00:00:00Z</dcterms:created>
  <dcterms:modified xsi:type="dcterms:W3CDTF">2012-11-09T10:15:51Z</dcterms:modified>
</cp:coreProperties>
</file>